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16" r:id="rId2"/>
    <p:sldMasterId id="2147483729" r:id="rId3"/>
    <p:sldMasterId id="2147483742" r:id="rId4"/>
    <p:sldMasterId id="2147483758" r:id="rId5"/>
    <p:sldMasterId id="2147483761" r:id="rId6"/>
    <p:sldMasterId id="2147483790" r:id="rId7"/>
    <p:sldMasterId id="2147483802" r:id="rId8"/>
  </p:sldMasterIdLst>
  <p:notesMasterIdLst>
    <p:notesMasterId r:id="rId61"/>
  </p:notesMasterIdLst>
  <p:handoutMasterIdLst>
    <p:handoutMasterId r:id="rId62"/>
  </p:handoutMasterIdLst>
  <p:sldIdLst>
    <p:sldId id="257" r:id="rId9"/>
    <p:sldId id="263" r:id="rId10"/>
    <p:sldId id="679" r:id="rId11"/>
    <p:sldId id="689" r:id="rId12"/>
    <p:sldId id="690" r:id="rId13"/>
    <p:sldId id="691" r:id="rId14"/>
    <p:sldId id="692" r:id="rId15"/>
    <p:sldId id="258" r:id="rId16"/>
    <p:sldId id="695" r:id="rId17"/>
    <p:sldId id="270" r:id="rId18"/>
    <p:sldId id="271" r:id="rId19"/>
    <p:sldId id="272" r:id="rId20"/>
    <p:sldId id="273" r:id="rId21"/>
    <p:sldId id="268" r:id="rId22"/>
    <p:sldId id="591" r:id="rId23"/>
    <p:sldId id="593" r:id="rId24"/>
    <p:sldId id="657" r:id="rId25"/>
    <p:sldId id="658" r:id="rId26"/>
    <p:sldId id="659" r:id="rId27"/>
    <p:sldId id="635" r:id="rId28"/>
    <p:sldId id="636" r:id="rId29"/>
    <p:sldId id="312" r:id="rId30"/>
    <p:sldId id="318" r:id="rId31"/>
    <p:sldId id="637" r:id="rId32"/>
    <p:sldId id="661" r:id="rId33"/>
    <p:sldId id="670" r:id="rId34"/>
    <p:sldId id="669" r:id="rId35"/>
    <p:sldId id="668" r:id="rId36"/>
    <p:sldId id="676" r:id="rId37"/>
    <p:sldId id="673" r:id="rId38"/>
    <p:sldId id="665" r:id="rId39"/>
    <p:sldId id="666" r:id="rId40"/>
    <p:sldId id="674" r:id="rId41"/>
    <p:sldId id="664" r:id="rId42"/>
    <p:sldId id="677" r:id="rId43"/>
    <p:sldId id="678" r:id="rId44"/>
    <p:sldId id="675" r:id="rId45"/>
    <p:sldId id="671" r:id="rId46"/>
    <p:sldId id="696" r:id="rId47"/>
    <p:sldId id="697" r:id="rId48"/>
    <p:sldId id="265" r:id="rId49"/>
    <p:sldId id="680" r:id="rId50"/>
    <p:sldId id="681" r:id="rId51"/>
    <p:sldId id="682" r:id="rId52"/>
    <p:sldId id="259" r:id="rId53"/>
    <p:sldId id="683" r:id="rId54"/>
    <p:sldId id="684" r:id="rId55"/>
    <p:sldId id="685" r:id="rId56"/>
    <p:sldId id="686" r:id="rId57"/>
    <p:sldId id="687" r:id="rId58"/>
    <p:sldId id="688" r:id="rId59"/>
    <p:sldId id="69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46"/>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94694"/>
  </p:normalViewPr>
  <p:slideViewPr>
    <p:cSldViewPr snapToGrid="0">
      <p:cViewPr varScale="1">
        <p:scale>
          <a:sx n="154" d="100"/>
          <a:sy n="154" d="100"/>
        </p:scale>
        <p:origin x="43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14/09/2023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14/09/2023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image" Target="../media/image36.png"/><Relationship Id="rId4" Type="http://schemas.openxmlformats.org/officeDocument/2006/relationships/hyperlink" Target="https://solidproject.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ub.dev/packages/rdflib"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a:t>
            </a:r>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RLA placeholder slide</a:t>
            </a:r>
          </a:p>
        </p:txBody>
      </p:sp>
      <p:sp>
        <p:nvSpPr>
          <p:cNvPr id="4" name="Slide Number Placeholder 3"/>
          <p:cNvSpPr>
            <a:spLocks noGrp="1"/>
          </p:cNvSpPr>
          <p:nvPr>
            <p:ph type="sldNum" sz="quarter" idx="5"/>
          </p:nvPr>
        </p:nvSpPr>
        <p:spPr/>
        <p:txBody>
          <a:bodyPr/>
          <a:lstStyle/>
          <a:p>
            <a:fld id="{50294017-FBB6-45BD-84D5-BCAA667314F4}" type="slidenum">
              <a:rPr lang="en-AU" smtClean="0"/>
              <a:t>14</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16</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Program</a:t>
            </a:r>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22</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27</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28</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Program cont.</a:t>
            </a:r>
          </a:p>
        </p:txBody>
      </p:sp>
      <p:sp>
        <p:nvSpPr>
          <p:cNvPr id="4" name="Slide Number Placeholder 3"/>
          <p:cNvSpPr>
            <a:spLocks noGrp="1"/>
          </p:cNvSpPr>
          <p:nvPr>
            <p:ph type="sldNum" sz="quarter" idx="5"/>
          </p:nvPr>
        </p:nvSpPr>
        <p:spPr/>
        <p:txBody>
          <a:bodyPr/>
          <a:lstStyle/>
          <a:p>
            <a:fld id="{50294017-FBB6-45BD-84D5-BCAA667314F4}" type="slidenum">
              <a:rPr lang="en-AU" smtClean="0"/>
              <a:t>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6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30</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32</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etc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12B610-5F92-4851-935A-6EC91DFA77C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D04444-9AD1-0742-CA59-6BF89AF3B2A1}"/>
              </a:ext>
            </a:extLst>
          </p:cNvPr>
          <p:cNvSpPr>
            <a:spLocks noGrp="1"/>
          </p:cNvSpPr>
          <p:nvPr>
            <p:ph type="ftr" sz="quarter" idx="4"/>
          </p:nvPr>
        </p:nvSpPr>
        <p:spPr>
          <a:xfrm>
            <a:off x="0" y="8685213"/>
            <a:ext cx="2971800" cy="458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86CE95DE-8C5D-54BD-0B32-F487434913AF}"/>
              </a:ext>
            </a:extLst>
          </p:cNvPr>
          <p:cNvSpPr>
            <a:spLocks noGrp="1"/>
          </p:cNvSpPr>
          <p:nvPr>
            <p:ph type="hdr" sz="quarter"/>
          </p:nvPr>
        </p:nvSpPr>
        <p:spPr>
          <a:xfrm>
            <a:off x="0" y="0"/>
            <a:ext cx="2971800" cy="45878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2149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AGLDWG services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12B610-5F92-4851-935A-6EC91DFA77C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352AA66-3AD6-EC87-186B-4383F740E16B}"/>
              </a:ext>
            </a:extLst>
          </p:cNvPr>
          <p:cNvSpPr>
            <a:spLocks noGrp="1"/>
          </p:cNvSpPr>
          <p:nvPr>
            <p:ph type="ftr" sz="quarter" idx="4"/>
          </p:nvPr>
        </p:nvSpPr>
        <p:spPr>
          <a:xfrm>
            <a:off x="0" y="8685213"/>
            <a:ext cx="2971800" cy="458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AFD377AD-E865-6617-74D5-B8E270519688}"/>
              </a:ext>
            </a:extLst>
          </p:cNvPr>
          <p:cNvSpPr>
            <a:spLocks noGrp="1"/>
          </p:cNvSpPr>
          <p:nvPr>
            <p:ph type="hdr" sz="quarter"/>
          </p:nvPr>
        </p:nvSpPr>
        <p:spPr>
          <a:xfrm>
            <a:off x="0" y="0"/>
            <a:ext cx="2971800" cy="45878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7252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41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4017bde4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4017bde4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4017bd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4017bd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4017bde4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4017bde4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44017bde6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44017bde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4017bde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4017bde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4017bde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4017bde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4017bde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4017bde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4017bde6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4017bde6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4017bde6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4017bde6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4017bde4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4017bde4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 out and thanks slide</a:t>
            </a:r>
          </a:p>
        </p:txBody>
      </p:sp>
      <p:sp>
        <p:nvSpPr>
          <p:cNvPr id="4" name="Slide Number Placeholder 3"/>
          <p:cNvSpPr>
            <a:spLocks noGrp="1"/>
          </p:cNvSpPr>
          <p:nvPr>
            <p:ph type="sldNum" sz="quarter" idx="5"/>
          </p:nvPr>
        </p:nvSpPr>
        <p:spPr/>
        <p:txBody>
          <a:bodyPr/>
          <a:lstStyle/>
          <a:p>
            <a:fld id="{50294017-FBB6-45BD-84D5-BCAA667314F4}" type="slidenum">
              <a:rPr lang="en-AU" smtClean="0"/>
              <a:t>52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7499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LD for Digital Humanities</a:t>
            </a:r>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National PID strategy placeholder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4017-FBB6-45BD-84D5-BCAA667314F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70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9.jpg"/><Relationship Id="rId1" Type="http://schemas.openxmlformats.org/officeDocument/2006/relationships/slideMaster" Target="../slideMasters/slideMaster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14/09/2023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14/09/2023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14/09/2023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Candara"/>
              <a:buNone/>
              <a:defRPr>
                <a:latin typeface="Candara"/>
                <a:ea typeface="Candara"/>
                <a:cs typeface="Candara"/>
                <a:sym typeface="Candar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0"/>
              </a:spcBef>
              <a:spcAft>
                <a:spcPts val="0"/>
              </a:spcAft>
              <a:buSzPts val="1400"/>
              <a:buFont typeface="Open Sans"/>
              <a:buChar char="○"/>
              <a:defRPr>
                <a:latin typeface="Open Sans"/>
                <a:ea typeface="Open Sans"/>
                <a:cs typeface="Open Sans"/>
                <a:sym typeface="Open Sans"/>
              </a:defRPr>
            </a:lvl2pPr>
            <a:lvl3pPr marL="1828754" lvl="2" indent="-423323" rtl="0">
              <a:spcBef>
                <a:spcPts val="0"/>
              </a:spcBef>
              <a:spcAft>
                <a:spcPts val="0"/>
              </a:spcAft>
              <a:buSzPts val="1400"/>
              <a:buFont typeface="Open Sans"/>
              <a:buChar char="■"/>
              <a:defRPr>
                <a:latin typeface="Open Sans"/>
                <a:ea typeface="Open Sans"/>
                <a:cs typeface="Open Sans"/>
                <a:sym typeface="Open Sans"/>
              </a:defRPr>
            </a:lvl3pPr>
            <a:lvl4pPr marL="2438339" lvl="3" indent="-423323" rtl="0">
              <a:spcBef>
                <a:spcPts val="0"/>
              </a:spcBef>
              <a:spcAft>
                <a:spcPts val="0"/>
              </a:spcAft>
              <a:buSzPts val="1400"/>
              <a:buFont typeface="Open Sans"/>
              <a:buChar char="●"/>
              <a:defRPr>
                <a:latin typeface="Open Sans"/>
                <a:ea typeface="Open Sans"/>
                <a:cs typeface="Open Sans"/>
                <a:sym typeface="Open Sans"/>
              </a:defRPr>
            </a:lvl4pPr>
            <a:lvl5pPr marL="3047924" lvl="4" indent="-423323" rtl="0">
              <a:spcBef>
                <a:spcPts val="0"/>
              </a:spcBef>
              <a:spcAft>
                <a:spcPts val="0"/>
              </a:spcAft>
              <a:buSzPts val="1400"/>
              <a:buFont typeface="Open Sans"/>
              <a:buChar char="○"/>
              <a:defRPr>
                <a:latin typeface="Open Sans"/>
                <a:ea typeface="Open Sans"/>
                <a:cs typeface="Open Sans"/>
                <a:sym typeface="Open Sans"/>
              </a:defRPr>
            </a:lvl5pPr>
            <a:lvl6pPr marL="3657509" lvl="5" indent="-423323" rtl="0">
              <a:spcBef>
                <a:spcPts val="0"/>
              </a:spcBef>
              <a:spcAft>
                <a:spcPts val="0"/>
              </a:spcAft>
              <a:buSzPts val="1400"/>
              <a:buFont typeface="Open Sans"/>
              <a:buChar char="■"/>
              <a:defRPr>
                <a:latin typeface="Open Sans"/>
                <a:ea typeface="Open Sans"/>
                <a:cs typeface="Open Sans"/>
                <a:sym typeface="Open Sans"/>
              </a:defRPr>
            </a:lvl6pPr>
            <a:lvl7pPr marL="4267093" lvl="6" indent="-423323" rtl="0">
              <a:spcBef>
                <a:spcPts val="0"/>
              </a:spcBef>
              <a:spcAft>
                <a:spcPts val="0"/>
              </a:spcAft>
              <a:buSzPts val="1400"/>
              <a:buFont typeface="Open Sans"/>
              <a:buChar char="●"/>
              <a:defRPr>
                <a:latin typeface="Open Sans"/>
                <a:ea typeface="Open Sans"/>
                <a:cs typeface="Open Sans"/>
                <a:sym typeface="Open Sans"/>
              </a:defRPr>
            </a:lvl7pPr>
            <a:lvl8pPr marL="4876678" lvl="7" indent="-423323" rtl="0">
              <a:spcBef>
                <a:spcPts val="0"/>
              </a:spcBef>
              <a:spcAft>
                <a:spcPts val="0"/>
              </a:spcAft>
              <a:buSzPts val="1400"/>
              <a:buFont typeface="Open Sans"/>
              <a:buChar char="○"/>
              <a:defRPr>
                <a:latin typeface="Open Sans"/>
                <a:ea typeface="Open Sans"/>
                <a:cs typeface="Open Sans"/>
                <a:sym typeface="Open Sans"/>
              </a:defRPr>
            </a:lvl8pPr>
            <a:lvl9pPr marL="5486263" lvl="8" indent="-423323"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63" name="Google Shape;63;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64" name="Google Shape;64;p15"/>
          <p:cNvPicPr preferRelativeResize="0"/>
          <p:nvPr/>
        </p:nvPicPr>
        <p:blipFill>
          <a:blip r:embed="rId2">
            <a:alphaModFix/>
          </a:blip>
          <a:stretch>
            <a:fillRect/>
          </a:stretch>
        </p:blipFill>
        <p:spPr>
          <a:xfrm>
            <a:off x="0" y="5843401"/>
            <a:ext cx="2491432" cy="1014601"/>
          </a:xfrm>
          <a:prstGeom prst="rect">
            <a:avLst/>
          </a:prstGeom>
          <a:noFill/>
          <a:ln>
            <a:noFill/>
          </a:ln>
        </p:spPr>
      </p:pic>
    </p:spTree>
    <p:extLst>
      <p:ext uri="{BB962C8B-B14F-4D97-AF65-F5344CB8AC3E}">
        <p14:creationId xmlns:p14="http://schemas.microsoft.com/office/powerpoint/2010/main" val="295934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14/09/2023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a:xfrm>
            <a:off x="3581400" y="6356350"/>
            <a:ext cx="5029200" cy="365125"/>
          </a:xfrm>
        </p:spPr>
        <p:txBody>
          <a:bodyPr/>
          <a:lstStyle>
            <a:lvl1pPr algn="ctr">
              <a:defRPr sz="1200" b="0" i="0" u="none">
                <a:solidFill>
                  <a:schemeClr val="bg1">
                    <a:lumMod val="65000"/>
                  </a:schemeClr>
                </a:solidFill>
                <a:latin typeface="Arial" panose="020B0604020202020204" pitchFamily="34" charset="0"/>
              </a:defRPr>
            </a:lvl1pPr>
          </a:lstStyle>
          <a:p>
            <a:r>
              <a:rPr lang="en-AU" dirty="0">
                <a:solidFill>
                  <a:schemeClr val="bg2">
                    <a:lumMod val="75000"/>
                  </a:schemeClr>
                </a:solidFill>
              </a:rPr>
              <a:t>Australian Government Linked Data Working Group </a:t>
            </a:r>
          </a:p>
          <a:p>
            <a:r>
              <a:rPr lang="en-AU" dirty="0">
                <a:solidFill>
                  <a:schemeClr val="bg2">
                    <a:lumMod val="75000"/>
                  </a:schemeClr>
                </a:solidFill>
              </a:rPr>
              <a:t>2023 Linked Data Showcase  (https://linked.data.gov.au)</a:t>
            </a:r>
            <a:endParaRPr lang="en-AU" b="0" dirty="0">
              <a:solidFill>
                <a:schemeClr val="bg2">
                  <a:lumMod val="75000"/>
                </a:schemeClr>
              </a:solidFill>
            </a:endParaRP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14/09/2023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14/09/2023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14/09/2023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14/09/2023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Tree>
    <p:extLst>
      <p:ext uri="{BB962C8B-B14F-4D97-AF65-F5344CB8AC3E}">
        <p14:creationId xmlns:p14="http://schemas.microsoft.com/office/powerpoint/2010/main" val="359470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89204344"/>
      </p:ext>
    </p:extLst>
  </p:cSld>
  <p:clrMapOvr>
    <a:masterClrMapping/>
  </p:clrMapOvr>
  <p:extLst>
    <p:ext uri="{DCECCB84-F9BA-43D5-87BE-67443E8EF086}">
      <p15:sldGuideLst xmlns:p15="http://schemas.microsoft.com/office/powerpoint/2012/main">
        <p15:guide id="1" orient="horz" pos="3118">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2363018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53895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5054923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818160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22639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14/09/2023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434145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707668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56066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3962865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Tree>
    <p:extLst>
      <p:ext uri="{BB962C8B-B14F-4D97-AF65-F5344CB8AC3E}">
        <p14:creationId xmlns:p14="http://schemas.microsoft.com/office/powerpoint/2010/main" val="386874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9787800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6633334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8727751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7079670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2721501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14/09/2023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14813745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5220577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Tree>
    <p:extLst>
      <p:ext uri="{BB962C8B-B14F-4D97-AF65-F5344CB8AC3E}">
        <p14:creationId xmlns:p14="http://schemas.microsoft.com/office/powerpoint/2010/main" val="21810972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288009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Tree>
    <p:extLst>
      <p:ext uri="{BB962C8B-B14F-4D97-AF65-F5344CB8AC3E}">
        <p14:creationId xmlns:p14="http://schemas.microsoft.com/office/powerpoint/2010/main" val="999650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Tree>
    <p:extLst>
      <p:ext uri="{BB962C8B-B14F-4D97-AF65-F5344CB8AC3E}">
        <p14:creationId xmlns:p14="http://schemas.microsoft.com/office/powerpoint/2010/main" val="23105809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7852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Tree>
    <p:extLst>
      <p:ext uri="{BB962C8B-B14F-4D97-AF65-F5344CB8AC3E}">
        <p14:creationId xmlns:p14="http://schemas.microsoft.com/office/powerpoint/2010/main" val="3324682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Tree>
    <p:extLst>
      <p:ext uri="{BB962C8B-B14F-4D97-AF65-F5344CB8AC3E}">
        <p14:creationId xmlns:p14="http://schemas.microsoft.com/office/powerpoint/2010/main" val="3220058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Tree>
    <p:extLst>
      <p:ext uri="{BB962C8B-B14F-4D97-AF65-F5344CB8AC3E}">
        <p14:creationId xmlns:p14="http://schemas.microsoft.com/office/powerpoint/2010/main" val="2913458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14/09/2023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Tree>
    <p:extLst>
      <p:ext uri="{BB962C8B-B14F-4D97-AF65-F5344CB8AC3E}">
        <p14:creationId xmlns:p14="http://schemas.microsoft.com/office/powerpoint/2010/main" val="814760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14/09/2023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844751825"/>
      </p:ext>
    </p:extLst>
  </p:cSld>
  <p:clrMapOvr>
    <a:masterClrMapping/>
  </p:clrMapOvr>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14/09/2023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214794960"/>
      </p:ext>
    </p:extLst>
  </p:cSld>
  <p:clrMapOvr>
    <a:masterClrMapping/>
  </p:clrMapOvr>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14/09/2023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821546489"/>
      </p:ext>
    </p:extLst>
  </p:cSld>
  <p:clrMapOvr>
    <a:masterClrMapping/>
  </p:clrMapOvr>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14/09/2023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635459531"/>
      </p:ext>
    </p:extLst>
  </p:cSld>
  <p:clrMapOvr>
    <a:masterClrMapping/>
  </p:clrMapOvr>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14/09/2023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17717956"/>
      </p:ext>
    </p:extLst>
  </p:cSld>
  <p:clrMapOvr>
    <a:masterClrMapping/>
  </p:clrMapOvr>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14/09/2023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150639865"/>
      </p:ext>
    </p:extLst>
  </p:cSld>
  <p:clrMapOvr>
    <a:masterClrMapping/>
  </p:clrMapOvr>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14/09/2023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86507030"/>
      </p:ext>
    </p:extLst>
  </p:cSld>
  <p:clrMapOvr>
    <a:masterClrMapping/>
  </p:clrMapOvr>
  <p:hf sldNum="0" hd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14/09/2023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864320832"/>
      </p:ext>
    </p:extLst>
  </p:cSld>
  <p:clrMapOvr>
    <a:masterClrMapping/>
  </p:clrMapOvr>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14/09/2023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98980208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14/09/2023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14/09/2023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148935786"/>
      </p:ext>
    </p:extLst>
  </p:cSld>
  <p:clrMapOvr>
    <a:masterClrMapping/>
  </p:clrMapOvr>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14/09/2023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859332423"/>
      </p:ext>
    </p:extLst>
  </p:cSld>
  <p:clrMapOvr>
    <a:masterClrMapping/>
  </p:clrMapOvr>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CC66016D-1203-412B-8B31-DB22386EC1B9}" type="datetime1">
              <a:rPr lang="en-AU" smtClean="0"/>
              <a:pPr/>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544974796"/>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 Colou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lvl1pPr>
          </a:lstStyle>
          <a:p>
            <a:r>
              <a:rPr lang="en-US" dirty="0"/>
              <a:t>Click to edit Master title style</a:t>
            </a:r>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66016D-1203-412B-8B31-DB22386EC1B9}"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7845236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13" y="220133"/>
            <a:ext cx="12159376" cy="6762914"/>
          </a:xfrm>
          <a:prstGeom prst="rect">
            <a:avLst/>
          </a:prstGeom>
        </p:spPr>
      </p:pic>
      <p:sp>
        <p:nvSpPr>
          <p:cNvPr id="2" name="Title 1"/>
          <p:cNvSpPr>
            <a:spLocks noGrp="1"/>
          </p:cNvSpPr>
          <p:nvPr>
            <p:ph type="title"/>
          </p:nvPr>
        </p:nvSpPr>
        <p:spPr>
          <a:xfrm>
            <a:off x="767999" y="1952626"/>
            <a:ext cx="10608103" cy="1198789"/>
          </a:xfrm>
        </p:spPr>
        <p:txBody>
          <a:bodyPr anchor="b"/>
          <a:lstStyle>
            <a:lvl1pPr>
              <a:lnSpc>
                <a:spcPct val="100000"/>
              </a:lnSpc>
              <a:defRPr sz="3600"/>
            </a:lvl1pPr>
          </a:lstStyle>
          <a:p>
            <a:r>
              <a:rPr lang="en-US"/>
              <a:t>Click to edit Master title style</a:t>
            </a:r>
            <a:endParaRPr lang="en-US" dirty="0"/>
          </a:p>
        </p:txBody>
      </p:sp>
      <p:sp>
        <p:nvSpPr>
          <p:cNvPr id="3" name="Text Placeholder 2"/>
          <p:cNvSpPr>
            <a:spLocks noGrp="1"/>
          </p:cNvSpPr>
          <p:nvPr>
            <p:ph type="body" idx="1"/>
          </p:nvPr>
        </p:nvSpPr>
        <p:spPr>
          <a:xfrm>
            <a:off x="768352" y="4008665"/>
            <a:ext cx="10607649" cy="1688874"/>
          </a:xfrm>
        </p:spPr>
        <p:txBody>
          <a:bodyPr/>
          <a:lstStyle>
            <a:lvl1pPr marL="0" indent="0">
              <a:lnSpc>
                <a:spcPct val="100000"/>
              </a:lnSpc>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CF5B97-530A-459A-A137-523CAEEC72E4}"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15263626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Grey Section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2" name="Title 1"/>
          <p:cNvSpPr>
            <a:spLocks noGrp="1"/>
          </p:cNvSpPr>
          <p:nvPr>
            <p:ph type="ctrTitle"/>
          </p:nvPr>
        </p:nvSpPr>
        <p:spPr>
          <a:xfrm>
            <a:off x="768351" y="2448000"/>
            <a:ext cx="7104000" cy="1224000"/>
          </a:xfrm>
        </p:spPr>
        <p:txBody>
          <a:bodyPr anchor="t" anchorCtr="0">
            <a:noAutofit/>
          </a:bodyPr>
          <a:lstStyle>
            <a:lvl1pPr algn="l">
              <a:lnSpc>
                <a:spcPct val="100000"/>
              </a:lnSpc>
              <a:defRPr sz="3600"/>
            </a:lvl1pPr>
          </a:lstStyle>
          <a:p>
            <a:r>
              <a:rPr lang="en-US"/>
              <a:t>Click to edit Master title style</a:t>
            </a:r>
            <a:endParaRPr lang="en-US" dirty="0"/>
          </a:p>
        </p:txBody>
      </p:sp>
      <p:sp>
        <p:nvSpPr>
          <p:cNvPr id="3" name="Subtitle 2"/>
          <p:cNvSpPr>
            <a:spLocks noGrp="1"/>
          </p:cNvSpPr>
          <p:nvPr>
            <p:ph type="subTitle" idx="1"/>
          </p:nvPr>
        </p:nvSpPr>
        <p:spPr>
          <a:xfrm>
            <a:off x="757200" y="3992336"/>
            <a:ext cx="5338800" cy="930728"/>
          </a:xfrm>
        </p:spPr>
        <p:txBody>
          <a:bodyPr anchor="t" anchorCtr="0">
            <a:noAutofit/>
          </a:bodyPr>
          <a:lstStyle>
            <a:lvl1pPr marL="0" indent="0" algn="l">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66016D-1203-412B-8B31-DB22386EC1B9}"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4009075831"/>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A06C268E-03C0-46ED-834A-0F3D388928DB}" type="datetime1">
              <a:rPr lang="en-AU" smtClean="0"/>
              <a:t>14/09/2023</a:t>
            </a:fld>
            <a:endParaRPr lang="en-AU"/>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7" name="Text Placeholder 2"/>
          <p:cNvSpPr>
            <a:spLocks noGrp="1"/>
          </p:cNvSpPr>
          <p:nvPr>
            <p:ph idx="1"/>
          </p:nvPr>
        </p:nvSpPr>
        <p:spPr>
          <a:xfrm>
            <a:off x="767999" y="1943999"/>
            <a:ext cx="10609084" cy="4363931"/>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4"/>
            <a:r>
              <a:rPr lang="en-US" dirty="0"/>
              <a:t>Third level</a:t>
            </a:r>
          </a:p>
          <a:p>
            <a:pPr lvl="5"/>
            <a:r>
              <a:rPr lang="en-US" dirty="0"/>
              <a:t>Fourth level</a:t>
            </a:r>
          </a:p>
          <a:p>
            <a:pPr lvl="6"/>
            <a:r>
              <a:rPr lang="en-US" dirty="0"/>
              <a:t>Fifth level</a:t>
            </a:r>
            <a:endParaRPr lang="en-AU" dirty="0"/>
          </a:p>
          <a:p>
            <a:pPr lvl="0"/>
            <a:endParaRPr lang="en-AU" dirty="0"/>
          </a:p>
        </p:txBody>
      </p:sp>
    </p:spTree>
    <p:extLst>
      <p:ext uri="{BB962C8B-B14F-4D97-AF65-F5344CB8AC3E}">
        <p14:creationId xmlns:p14="http://schemas.microsoft.com/office/powerpoint/2010/main" val="2166804440"/>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3C487-0F27-4DF2-92A1-53D5067A2C7C}" type="datetime1">
              <a:rPr lang="en-AU" smtClean="0"/>
              <a:t>14/09/2023</a:t>
            </a:fld>
            <a:endParaRPr lang="en-AU"/>
          </a:p>
        </p:txBody>
      </p:sp>
      <p:sp>
        <p:nvSpPr>
          <p:cNvPr id="3" name="Footer Placeholder 2"/>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507368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wmf"/><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4.xml"/><Relationship Id="rId7" Type="http://schemas.openxmlformats.org/officeDocument/2006/relationships/theme" Target="../theme/theme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14/09/2023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7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14/09/2023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Tree>
    <p:extLst>
      <p:ext uri="{BB962C8B-B14F-4D97-AF65-F5344CB8AC3E}">
        <p14:creationId xmlns:p14="http://schemas.microsoft.com/office/powerpoint/2010/main" val="959511667"/>
      </p:ext>
    </p:extLst>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14/09/2023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40750537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7999" y="540000"/>
            <a:ext cx="10609084" cy="936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767999" y="1943999"/>
            <a:ext cx="10609084" cy="4363931"/>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4"/>
            <a:r>
              <a:rPr lang="en-US" dirty="0"/>
              <a:t>Third level</a:t>
            </a:r>
          </a:p>
          <a:p>
            <a:pPr lvl="5"/>
            <a:r>
              <a:rPr lang="en-US" dirty="0"/>
              <a:t>Fourth level</a:t>
            </a:r>
          </a:p>
          <a:p>
            <a:pPr lvl="6"/>
            <a:r>
              <a:rPr lang="en-US" dirty="0"/>
              <a:t>Fifth level</a:t>
            </a:r>
            <a:endParaRPr lang="en-AU" dirty="0"/>
          </a:p>
          <a:p>
            <a:pPr lvl="0"/>
            <a:endParaRPr lang="en-AU" dirty="0"/>
          </a:p>
        </p:txBody>
      </p:sp>
      <p:sp>
        <p:nvSpPr>
          <p:cNvPr id="4" name="Date Placeholder 3"/>
          <p:cNvSpPr>
            <a:spLocks noGrp="1"/>
          </p:cNvSpPr>
          <p:nvPr>
            <p:ph type="dt" sz="half" idx="2"/>
          </p:nvPr>
        </p:nvSpPr>
        <p:spPr>
          <a:xfrm>
            <a:off x="768001" y="6537550"/>
            <a:ext cx="1474457" cy="320450"/>
          </a:xfrm>
          <a:prstGeom prst="rect">
            <a:avLst/>
          </a:prstGeom>
        </p:spPr>
        <p:txBody>
          <a:bodyPr vert="horz" lIns="0" tIns="0" rIns="0" bIns="0" rtlCol="0" anchor="ctr" anchorCtr="0">
            <a:noAutofit/>
          </a:bodyPr>
          <a:lstStyle>
            <a:lvl1pPr algn="l">
              <a:lnSpc>
                <a:spcPts val="1000"/>
              </a:lnSpc>
              <a:defRPr sz="700">
                <a:solidFill>
                  <a:schemeClr val="tx2"/>
                </a:solidFill>
              </a:defRPr>
            </a:lvl1pPr>
          </a:lstStyle>
          <a:p>
            <a:fld id="{BB9E6914-FC83-4279-A40C-851A7808885F}" type="datetime1">
              <a:rPr lang="en-AU" smtClean="0"/>
              <a:t>14/09/2023</a:t>
            </a:fld>
            <a:endParaRPr lang="en-AU"/>
          </a:p>
        </p:txBody>
      </p:sp>
      <p:sp>
        <p:nvSpPr>
          <p:cNvPr id="5" name="Footer Placeholder 4"/>
          <p:cNvSpPr>
            <a:spLocks noGrp="1"/>
          </p:cNvSpPr>
          <p:nvPr>
            <p:ph type="ftr" sz="quarter" idx="3"/>
          </p:nvPr>
        </p:nvSpPr>
        <p:spPr>
          <a:xfrm>
            <a:off x="768000" y="1"/>
            <a:ext cx="4114800" cy="365125"/>
          </a:xfrm>
          <a:prstGeom prst="rect">
            <a:avLst/>
          </a:prstGeom>
        </p:spPr>
        <p:txBody>
          <a:bodyPr vert="horz" lIns="0" tIns="0" rIns="0" bIns="0" rtlCol="0" anchor="ctr" anchorCtr="0">
            <a:noAutofit/>
          </a:bodyPr>
          <a:lstStyle>
            <a:lvl1pPr algn="ctr">
              <a:lnSpc>
                <a:spcPts val="1000"/>
              </a:lnSpc>
              <a:defRPr sz="1200" b="1" i="0" u="none">
                <a:solidFill>
                  <a:srgbClr val="FF0000"/>
                </a:solidFill>
                <a:latin typeface="Arial" panose="020B0604020202020204" pitchFamily="34" charset="0"/>
              </a:defRPr>
            </a:lvl1pPr>
          </a:lstStyle>
          <a:p>
            <a:endParaRPr lang="en-AU"/>
          </a:p>
        </p:txBody>
      </p:sp>
      <p:sp>
        <p:nvSpPr>
          <p:cNvPr id="11" name="Oval 10"/>
          <p:cNvSpPr/>
          <p:nvPr userDrawn="1"/>
        </p:nvSpPr>
        <p:spPr>
          <a:xfrm>
            <a:off x="11731181" y="6409775"/>
            <a:ext cx="288000" cy="288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fld id="{392147CC-9352-466C-9FF8-3981D742E682}" type="slidenum">
              <a:rPr lang="en-AU" sz="1000" smtClean="0">
                <a:solidFill>
                  <a:schemeClr val="tx1"/>
                </a:solidFill>
              </a:rPr>
              <a:pPr algn="ctr"/>
              <a:t>‹#›</a:t>
            </a:fld>
            <a:endParaRPr lang="en-AU" sz="1000" dirty="0">
              <a:solidFill>
                <a:schemeClr val="tx1"/>
              </a:solidFill>
            </a:endParaRPr>
          </a:p>
        </p:txBody>
      </p:sp>
      <p:sp>
        <p:nvSpPr>
          <p:cNvPr id="6" name="JS SlideHeader">
            <a:extLst>
              <a:ext uri="{FF2B5EF4-FFF2-40B4-BE49-F238E27FC236}">
                <a16:creationId xmlns:a16="http://schemas.microsoft.com/office/drawing/2014/main" id="{0142EA14-7D15-09D4-6CCF-15A5B2C5321E}"/>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9285162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Lst>
  <p:hf hdr="0" ftr="0" dt="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900"/>
        </a:spcBef>
        <a:buFont typeface="Arial" panose="020B0604020202020204" pitchFamily="34" charset="0"/>
        <a:buNone/>
        <a:defRPr sz="2800" kern="1200">
          <a:solidFill>
            <a:schemeClr val="tx2"/>
          </a:solidFill>
          <a:latin typeface="+mn-lt"/>
          <a:ea typeface="+mn-ea"/>
          <a:cs typeface="+mn-cs"/>
        </a:defRPr>
      </a:lvl1pPr>
      <a:lvl2pPr marL="449263" indent="-449263"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2pPr>
      <a:lvl3pPr marL="457200" indent="-457200"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3pPr>
      <a:lvl4pPr marL="449263" indent="-449263"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4pPr>
      <a:lvl5pPr marL="808038" indent="-358775" algn="l" defTabSz="914400" rtl="0" eaLnBrk="1" latinLnBrk="0" hangingPunct="1">
        <a:lnSpc>
          <a:spcPct val="100000"/>
        </a:lnSpc>
        <a:spcBef>
          <a:spcPts val="900"/>
        </a:spcBef>
        <a:buFont typeface="Arial" panose="020B0604020202020204" pitchFamily="34" charset="0"/>
        <a:buChar char="•"/>
        <a:defRPr sz="2800" kern="1200">
          <a:solidFill>
            <a:schemeClr val="tx2"/>
          </a:solidFill>
          <a:latin typeface="+mn-lt"/>
          <a:ea typeface="+mn-ea"/>
          <a:cs typeface="+mn-cs"/>
        </a:defRPr>
      </a:lvl5pPr>
      <a:lvl6pPr marL="1343025" indent="-4064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6pPr>
      <a:lvl7pPr marL="1793875" indent="-407988"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346">
          <p15:clr>
            <a:srgbClr val="F26B43"/>
          </p15:clr>
        </p15:guide>
        <p15:guide id="12" pos="484">
          <p15:clr>
            <a:srgbClr val="F26B43"/>
          </p15:clr>
        </p15:guide>
        <p15:guide id="13" pos="7167">
          <p15:clr>
            <a:srgbClr val="F26B43"/>
          </p15:clr>
        </p15:guide>
        <p15:guide id="14" orient="horz" pos="1230">
          <p15:clr>
            <a:srgbClr val="F26B43"/>
          </p15:clr>
        </p15:guide>
        <p15:guide id="15" orient="horz" pos="3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5.wmf"/></Relationships>
</file>

<file path=ppt/slides/_rels/slide1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7.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hyperlink" Target="https://github.com/pdsinterop/php-solid-server" TargetMode="External"/><Relationship Id="rId5" Type="http://schemas.openxmlformats.org/officeDocument/2006/relationships/image" Target="../media/image36.png"/><Relationship Id="rId4" Type="http://schemas.openxmlformats.org/officeDocument/2006/relationships/hyperlink" Target="https://solidproject.org/" TargetMode="Externa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s://pub.dev/packages/solid_encrypt" TargetMode="External"/><Relationship Id="rId3" Type="http://schemas.openxmlformats.org/officeDocument/2006/relationships/image" Target="../media/image36.png"/><Relationship Id="rId7" Type="http://schemas.openxmlformats.org/officeDocument/2006/relationships/image" Target="../media/image42.png"/><Relationship Id="rId12" Type="http://schemas.openxmlformats.org/officeDocument/2006/relationships/hyperlink" Target="https://pub.dev/packages/solid_auth"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9.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41.wmf"/><Relationship Id="rId10" Type="http://schemas.openxmlformats.org/officeDocument/2006/relationships/image" Target="../media/image45.jpeg"/><Relationship Id="rId4" Type="http://schemas.openxmlformats.org/officeDocument/2006/relationships/image" Target="../media/image40.wmf"/><Relationship Id="rId9" Type="http://schemas.openxmlformats.org/officeDocument/2006/relationships/image" Target="../media/image44.png"/><Relationship Id="rId14" Type="http://schemas.openxmlformats.org/officeDocument/2006/relationships/hyperlink" Target="https://pub.dev/packages/rdflib"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w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hyperlink" Target="https://ardc.edu.au/project/research-link-australi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rdc.edu.au/wp-content/uploads/2023/05/rla-project-update-april-2023.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gif"/></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image" Target="../media/image63.jpeg"/><Relationship Id="rId9"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hyperlink" Target="https://structure.gov.au/" TargetMode="External"/><Relationship Id="rId2" Type="http://schemas.openxmlformats.org/officeDocument/2006/relationships/notesSlide" Target="../notesSlides/notesSlide40.xml"/><Relationship Id="rId1" Type="http://schemas.openxmlformats.org/officeDocument/2006/relationships/slideLayout" Target="../slideLayouts/slideLayout94.xml"/><Relationship Id="rId4" Type="http://schemas.openxmlformats.org/officeDocument/2006/relationships/hyperlink" Target="mailto:financeknowledgegraph@finance.gov.au"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dnau.org/" TargetMode="External"/><Relationship Id="rId7"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idn-au.github.io/idn-metadata-creator/" TargetMode="External"/><Relationship Id="rId4" Type="http://schemas.openxmlformats.org/officeDocument/2006/relationships/hyperlink" Target="https://data.idnau.or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kurrawong.ai/"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catalogue.linked.data.gov.au/" TargetMode="External"/><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s://github.com/AGLDWG/pid-proxy/commits/stagi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mailto:info@kurrawong.ai"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hyperlink" Target="https://kurrawong.ai/"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hyperlink" Target="https://ardc.edu.au/project/australian-national-persistent-identifier-pid-strategy-and-roadmap/" TargetMode="External"/><Relationship Id="rId2" Type="http://schemas.openxmlformats.org/officeDocument/2006/relationships/notesSlide" Target="../notesSlides/notesSlide9.xml"/><Relationship Id="rId1" Type="http://schemas.openxmlformats.org/officeDocument/2006/relationships/slideLayout" Target="../slideLayouts/slideLayout82.xml"/><Relationship Id="rId5" Type="http://schemas.openxmlformats.org/officeDocument/2006/relationships/image" Target="../media/image33.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17D23B7-B54B-154C-F32C-2E8DDCADC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1320800"/>
            <a:ext cx="5080000" cy="553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63AC0F-FFC2-7BC7-6998-B65EA7FC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050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1086578"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3" name="Picture 2">
            <a:extLst>
              <a:ext uri="{FF2B5EF4-FFF2-40B4-BE49-F238E27FC236}">
                <a16:creationId xmlns:a16="http://schemas.microsoft.com/office/drawing/2014/main" id="{2FAB8FF5-9A51-54FC-26D4-029AE2CFD73A}"/>
              </a:ext>
            </a:extLst>
          </p:cNvPr>
          <p:cNvPicPr>
            <a:picLocks noChangeAspect="1"/>
          </p:cNvPicPr>
          <p:nvPr/>
        </p:nvPicPr>
        <p:blipFill>
          <a:blip r:embed="rId5"/>
          <a:stretch>
            <a:fillRect/>
          </a:stretch>
        </p:blipFill>
        <p:spPr>
          <a:xfrm>
            <a:off x="8483600" y="0"/>
            <a:ext cx="3708400" cy="2184400"/>
          </a:xfrm>
          <a:prstGeom prst="rect">
            <a:avLst/>
          </a:prstGeom>
        </p:spPr>
      </p:pic>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normAutofit fontScale="55000" lnSpcReduction="20000"/>
          </a:bodyPr>
          <a:lstStyle/>
          <a:p>
            <a:pPr marL="0" indent="0">
              <a:buNone/>
            </a:pPr>
            <a:r>
              <a:rPr lang="en-AU" sz="5900" dirty="0"/>
              <a:t>Research Link Australia</a:t>
            </a:r>
            <a:br>
              <a:rPr lang="en-AU" dirty="0"/>
            </a:br>
            <a:r>
              <a:rPr lang="en-AU" sz="4200" dirty="0"/>
              <a:t>(Australian Research Data Commons)</a:t>
            </a:r>
          </a:p>
          <a:p>
            <a:pPr marL="0" indent="0">
              <a:lnSpc>
                <a:spcPct val="120000"/>
              </a:lnSpc>
              <a:buNone/>
            </a:pPr>
            <a:r>
              <a:rPr lang="en-AU" sz="2900" b="1" dirty="0"/>
              <a:t>What is the challenge?</a:t>
            </a:r>
            <a:br>
              <a:rPr lang="en-AU" sz="2900" b="1" dirty="0"/>
            </a:br>
            <a:r>
              <a:rPr lang="en-US" sz="2900" dirty="0"/>
              <a:t>Collaboration among research, industry, business and government is critical for innovation in Australia. It drives productivity, economic growth, improves quality of living and planet health, and enables us to address some of the most pressing problems facing society, like healthcare and medicine, and food security. An important step to enable this collaboration is connection. Better connection will help researchers and innovators find the collaborators and resources they need. </a:t>
            </a:r>
          </a:p>
          <a:p>
            <a:pPr marL="0" indent="0">
              <a:lnSpc>
                <a:spcPct val="120000"/>
              </a:lnSpc>
              <a:buNone/>
            </a:pPr>
            <a:r>
              <a:rPr lang="en-AU" sz="2900" b="1" dirty="0"/>
              <a:t>What is next?</a:t>
            </a:r>
            <a:br>
              <a:rPr lang="en-AU" sz="2900" b="1" dirty="0"/>
            </a:br>
            <a:r>
              <a:rPr lang="en-US" sz="2900" dirty="0"/>
              <a:t>The project will be focusing on a series of progressive co-design workshops over the coming months (dates to be released soon). We will seek opportunities to co-design around a small number of identified community areas. Some will focus on systemic information-ecosystem uplift, and some will work closely with national research initiatives. Co-design outcomes will inform the development of the RLA platform, our strategy framework, and our operating model</a:t>
            </a:r>
            <a:endParaRPr lang="en-AU" sz="2900" dirty="0"/>
          </a:p>
          <a:p>
            <a:pPr marL="0" indent="0">
              <a:lnSpc>
                <a:spcPct val="120000"/>
              </a:lnSpc>
              <a:buNone/>
            </a:pPr>
            <a:r>
              <a:rPr lang="en-AU" sz="2900" b="1" dirty="0"/>
              <a:t>Learn more?</a:t>
            </a:r>
            <a:br>
              <a:rPr lang="en-AU" sz="2900" b="1" dirty="0"/>
            </a:br>
            <a:r>
              <a:rPr lang="en-AU" sz="2900" dirty="0">
                <a:solidFill>
                  <a:srgbClr val="851902"/>
                </a:solidFill>
                <a:hlinkClick r:id="rId3"/>
              </a:rPr>
              <a:t>https://ardc.edu.au/project/research-link-australia/</a:t>
            </a:r>
            <a:br>
              <a:rPr lang="en-AU" sz="2900" dirty="0">
                <a:solidFill>
                  <a:srgbClr val="851902"/>
                </a:solidFill>
              </a:rPr>
            </a:br>
            <a:r>
              <a:rPr lang="en-AU" sz="2900" dirty="0">
                <a:solidFill>
                  <a:srgbClr val="851902"/>
                </a:solidFill>
                <a:hlinkClick r:id="rId4"/>
              </a:rPr>
              <a:t>https://ardc.edu.au/wp-content/uploads/2023/05/rla-project-update-april-2023.pdf</a:t>
            </a:r>
            <a:r>
              <a:rPr lang="en-AU" sz="2900" dirty="0">
                <a:solidFill>
                  <a:srgbClr val="851902"/>
                </a:solidFill>
              </a:rPr>
              <a:t> </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t>Presentation program</a:t>
            </a:r>
          </a:p>
          <a:p>
            <a:r>
              <a:rPr lang="en-AU" sz="2200" dirty="0"/>
              <a:t>AGLDWG’s Linked Data IRI service </a:t>
            </a:r>
            <a:br>
              <a:rPr lang="en-AU" dirty="0"/>
            </a:br>
            <a:r>
              <a:rPr lang="en-AU" sz="1400" dirty="0"/>
              <a:t>Nicholas Car (AGLDWG), Richard Walker (Australian Research Data Commons)</a:t>
            </a:r>
          </a:p>
          <a:p>
            <a:r>
              <a:rPr lang="en-AU" sz="2200" dirty="0"/>
              <a:t>Linked Data for Digital Humanities</a:t>
            </a:r>
            <a:br>
              <a:rPr lang="en-AU" dirty="0"/>
            </a:br>
            <a:r>
              <a:rPr lang="en-AU" sz="1400" dirty="0" err="1"/>
              <a:t>Terhi</a:t>
            </a:r>
            <a:r>
              <a:rPr lang="en-AU" sz="1400" dirty="0"/>
              <a:t> </a:t>
            </a:r>
            <a:r>
              <a:rPr lang="en-AU" sz="1400" dirty="0" err="1"/>
              <a:t>Nurmikko</a:t>
            </a:r>
            <a:r>
              <a:rPr lang="en-AU" sz="1400" dirty="0"/>
              <a:t>-Fuller (ANU)</a:t>
            </a:r>
            <a:endParaRPr lang="en-AU" dirty="0"/>
          </a:p>
          <a:p>
            <a:r>
              <a:rPr lang="en-AU" sz="2200" dirty="0"/>
              <a:t>National PID Strategy</a:t>
            </a:r>
            <a:br>
              <a:rPr lang="en-AU" dirty="0"/>
            </a:br>
            <a:r>
              <a:rPr lang="en-AU" sz="1400" dirty="0"/>
              <a:t>(Australian Research Data Commons)</a:t>
            </a:r>
            <a:endParaRPr lang="en-AU" dirty="0"/>
          </a:p>
          <a:p>
            <a:r>
              <a:rPr lang="en-AU" sz="2000" dirty="0"/>
              <a:t>Engineering on decentralized data using Personal Online Datastores</a:t>
            </a:r>
            <a:br>
              <a:rPr lang="en-AU" dirty="0"/>
            </a:br>
            <a:r>
              <a:rPr lang="en-AU" sz="1400" dirty="0"/>
              <a:t>Jess Moore (ANU)</a:t>
            </a:r>
            <a:endParaRPr lang="en-AU" dirty="0"/>
          </a:p>
          <a:p>
            <a:r>
              <a:rPr lang="en-AU" sz="2000" dirty="0"/>
              <a:t>Research Link Australia</a:t>
            </a:r>
            <a:br>
              <a:rPr lang="en-AU" dirty="0"/>
            </a:br>
            <a:r>
              <a:rPr lang="en-AU" sz="1400" dirty="0"/>
              <a:t>(Australian Research Data Commons)</a:t>
            </a:r>
            <a:endParaRPr lang="en-AU" dirty="0"/>
          </a:p>
          <a:p>
            <a:r>
              <a:rPr lang="en-AU" sz="2000" dirty="0"/>
              <a:t>Towards an Automated Knowledge Graph Construction Pipeline</a:t>
            </a:r>
            <a:br>
              <a:rPr lang="en-AU" dirty="0"/>
            </a:br>
            <a:r>
              <a:rPr lang="en-AU" sz="1500" dirty="0"/>
              <a:t>Bowen Zhang, </a:t>
            </a:r>
            <a:r>
              <a:rPr lang="en-AU" sz="1500" dirty="0" err="1"/>
              <a:t>Runsong</a:t>
            </a:r>
            <a:r>
              <a:rPr lang="en-AU" sz="1500" dirty="0"/>
              <a:t> Jia, Sergio J. Rodríguez Méndez (ANU)</a:t>
            </a:r>
            <a:endParaRPr lang="en-AU" dirty="0"/>
          </a:p>
          <a:p>
            <a:r>
              <a:rPr lang="en-AU" sz="2000" dirty="0"/>
              <a:t>Finance Knowledge Graph and structure.gov.au</a:t>
            </a:r>
            <a:br>
              <a:rPr lang="en-AU" dirty="0"/>
            </a:br>
            <a:r>
              <a:rPr lang="en-AU" sz="1400" dirty="0"/>
              <a:t>John Machin (Department of Finance)</a:t>
            </a:r>
            <a:endParaRPr lang="en-AU" dirty="0"/>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t>Presentation program cont.</a:t>
            </a:r>
          </a:p>
          <a:p>
            <a:r>
              <a:rPr lang="en-AU" sz="2200" dirty="0"/>
              <a:t>Indigenous Data Network LD Tooling</a:t>
            </a:r>
            <a:br>
              <a:rPr lang="en-AU" sz="2400" dirty="0"/>
            </a:br>
            <a:r>
              <a:rPr lang="en-AU" sz="1400" dirty="0"/>
              <a:t>Jamie </a:t>
            </a:r>
            <a:r>
              <a:rPr lang="en-AU" sz="1400" dirty="0" err="1"/>
              <a:t>Feiss</a:t>
            </a:r>
            <a:r>
              <a:rPr lang="en-AU" sz="1400" dirty="0"/>
              <a:t> (University of Melbourne)</a:t>
            </a:r>
            <a:endParaRPr lang="en-AU" sz="2200" dirty="0"/>
          </a:p>
          <a:p>
            <a:r>
              <a:rPr lang="en-AU" sz="2200" dirty="0"/>
              <a:t>Queensland’s Address Linked Data conversion</a:t>
            </a:r>
            <a:br>
              <a:rPr lang="en-AU" dirty="0"/>
            </a:br>
            <a:r>
              <a:rPr lang="en-AU" sz="1400" dirty="0"/>
              <a:t>Edmond Chuk (</a:t>
            </a:r>
            <a:r>
              <a:rPr lang="en-AU" sz="1400" dirty="0" err="1"/>
              <a:t>KurrawongAI</a:t>
            </a:r>
            <a:r>
              <a:rPr lang="en-AU" sz="1400" dirty="0"/>
              <a:t>, working for the Qld Dept of Resources)</a:t>
            </a:r>
          </a:p>
          <a:p>
            <a:endParaRPr lang="en-AU" sz="1400"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327468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351" y="2448000"/>
            <a:ext cx="7193460" cy="1224000"/>
          </a:xfrm>
        </p:spPr>
        <p:txBody>
          <a:bodyPr/>
          <a:lstStyle/>
          <a:p>
            <a:r>
              <a:rPr lang="en-AU" b="1" dirty="0"/>
              <a:t>Finance KG and structure.gov.au</a:t>
            </a:r>
          </a:p>
        </p:txBody>
      </p:sp>
      <p:sp>
        <p:nvSpPr>
          <p:cNvPr id="3" name="Subtitle 2"/>
          <p:cNvSpPr>
            <a:spLocks noGrp="1"/>
          </p:cNvSpPr>
          <p:nvPr>
            <p:ph type="subTitle" idx="1"/>
          </p:nvPr>
        </p:nvSpPr>
        <p:spPr/>
        <p:txBody>
          <a:bodyPr/>
          <a:lstStyle/>
          <a:p>
            <a:r>
              <a:rPr lang="en-AU" sz="2000" i="1" dirty="0"/>
              <a:t>John Machin</a:t>
            </a:r>
            <a:br>
              <a:rPr lang="en-AU" i="1" dirty="0"/>
            </a:br>
            <a:r>
              <a:rPr lang="en-AU" sz="1600" dirty="0"/>
              <a:t>14 September 2023</a:t>
            </a:r>
            <a:endParaRPr lang="en-AU" sz="1600" i="1" dirty="0"/>
          </a:p>
        </p:txBody>
      </p:sp>
    </p:spTree>
    <p:extLst>
      <p:ext uri="{BB962C8B-B14F-4D97-AF65-F5344CB8AC3E}">
        <p14:creationId xmlns:p14="http://schemas.microsoft.com/office/powerpoint/2010/main" val="308106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a:t>AGLDWG Linked Data IRI Service</a:t>
            </a:r>
            <a:endParaRPr/>
          </a:p>
          <a:p>
            <a:pPr>
              <a:spcBef>
                <a:spcPts val="400"/>
              </a:spcBef>
            </a:pPr>
            <a:r>
              <a:rPr lang="en-GB" sz="2667" b="0"/>
              <a:t>Status report for 2023 AGM, 2023-09-14</a:t>
            </a:r>
            <a:endParaRPr sz="2667" b="0"/>
          </a:p>
          <a:p>
            <a:pPr>
              <a:spcBef>
                <a:spcPts val="267"/>
              </a:spcBef>
            </a:pPr>
            <a:endParaRPr sz="2400" b="0"/>
          </a:p>
          <a:p>
            <a:pPr>
              <a:spcBef>
                <a:spcPts val="267"/>
              </a:spcBef>
              <a:spcAft>
                <a:spcPts val="267"/>
              </a:spcAft>
            </a:pPr>
            <a:r>
              <a:rPr lang="en-GB" sz="2400" b="0"/>
              <a:t>Richard Walker</a:t>
            </a:r>
            <a:endParaRPr sz="2400" b="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98" y="336203"/>
            <a:ext cx="10608103" cy="1198789"/>
          </a:xfrm>
        </p:spPr>
        <p:txBody>
          <a:bodyPr anchor="ctr" anchorCtr="0"/>
          <a:lstStyle/>
          <a:p>
            <a:r>
              <a:rPr lang="en-AU" b="1" dirty="0"/>
              <a:t>Finance KG project update</a:t>
            </a:r>
          </a:p>
        </p:txBody>
      </p:sp>
      <p:sp>
        <p:nvSpPr>
          <p:cNvPr id="3" name="Text Placeholder 2"/>
          <p:cNvSpPr>
            <a:spLocks noGrp="1"/>
          </p:cNvSpPr>
          <p:nvPr>
            <p:ph type="body" idx="1"/>
          </p:nvPr>
        </p:nvSpPr>
        <p:spPr>
          <a:xfrm>
            <a:off x="768352" y="1628222"/>
            <a:ext cx="10607649" cy="4069317"/>
          </a:xfrm>
        </p:spPr>
        <p:txBody>
          <a:bodyPr/>
          <a:lstStyle/>
          <a:p>
            <a:r>
              <a:rPr lang="en-AU" sz="2000" i="1" dirty="0"/>
              <a:t>Progress</a:t>
            </a:r>
          </a:p>
          <a:p>
            <a:pPr marL="457200" indent="-457200">
              <a:buFont typeface="Courier New" panose="02070309020205020404" pitchFamily="49" charset="0"/>
              <a:buChar char="o"/>
            </a:pPr>
            <a:r>
              <a:rPr lang="en-AU" sz="2000" dirty="0"/>
              <a:t>The Year of Several Budget Events survived!</a:t>
            </a:r>
          </a:p>
          <a:p>
            <a:pPr marL="457200" indent="-457200">
              <a:buFont typeface="Courier New" panose="02070309020205020404" pitchFamily="49" charset="0"/>
              <a:buChar char="o"/>
            </a:pPr>
            <a:r>
              <a:rPr lang="en-AU" sz="2000" dirty="0"/>
              <a:t>Addition of departments of state / portfolios to site</a:t>
            </a:r>
          </a:p>
          <a:p>
            <a:pPr marL="457200" indent="-457200">
              <a:buFont typeface="Courier New" panose="02070309020205020404" pitchFamily="49" charset="0"/>
              <a:buChar char="o"/>
            </a:pPr>
            <a:r>
              <a:rPr lang="en-AU" sz="2000" dirty="0"/>
              <a:t>Small amount of media attention</a:t>
            </a:r>
          </a:p>
          <a:p>
            <a:pPr marL="457200" indent="-457200">
              <a:buFont typeface="Courier New" panose="02070309020205020404" pitchFamily="49" charset="0"/>
              <a:buChar char="o"/>
            </a:pPr>
            <a:r>
              <a:rPr lang="en-AU" sz="2000" dirty="0"/>
              <a:t>Lots of internal conversations</a:t>
            </a:r>
          </a:p>
          <a:p>
            <a:r>
              <a:rPr lang="en-AU" sz="2000" i="1" dirty="0"/>
              <a:t>Next</a:t>
            </a:r>
          </a:p>
          <a:p>
            <a:pPr marL="457200" indent="-457200">
              <a:buFont typeface="Courier New" panose="02070309020205020404" pitchFamily="49" charset="0"/>
              <a:buChar char="o"/>
            </a:pPr>
            <a:r>
              <a:rPr lang="en-AU" sz="2000" dirty="0"/>
              <a:t>Budget summary / landing page for browsing Budget measures</a:t>
            </a:r>
          </a:p>
          <a:p>
            <a:pPr marL="457200" indent="-457200">
              <a:buFont typeface="Courier New" panose="02070309020205020404" pitchFamily="49" charset="0"/>
              <a:buChar char="o"/>
            </a:pPr>
            <a:r>
              <a:rPr lang="en-AU" sz="2000" dirty="0"/>
              <a:t>ID service prototype</a:t>
            </a:r>
          </a:p>
          <a:p>
            <a:pPr marL="457200" indent="-457200">
              <a:buFont typeface="Courier New" panose="02070309020205020404" pitchFamily="49" charset="0"/>
              <a:buChar char="o"/>
            </a:pPr>
            <a:r>
              <a:rPr lang="en-AU" sz="2000" dirty="0"/>
              <a:t>More formal responsibilities and powers from legislative instruments</a:t>
            </a:r>
          </a:p>
          <a:p>
            <a:pPr marL="457200" indent="-457200">
              <a:buFont typeface="Courier New" panose="02070309020205020404" pitchFamily="49" charset="0"/>
              <a:buChar char="o"/>
            </a:pPr>
            <a:r>
              <a:rPr lang="en-AU" sz="2000" dirty="0"/>
              <a:t>Spending some more time on infrastructure?</a:t>
            </a:r>
          </a:p>
          <a:p>
            <a:r>
              <a:rPr lang="en-AU" sz="2000" dirty="0">
                <a:hlinkClick r:id="rId3"/>
              </a:rPr>
              <a:t>https://structure.gov.au</a:t>
            </a:r>
            <a:r>
              <a:rPr lang="en-AU" sz="2000" dirty="0"/>
              <a:t> 				</a:t>
            </a:r>
            <a:r>
              <a:rPr lang="en-AU" sz="2000" dirty="0">
                <a:hlinkClick r:id="rId4"/>
              </a:rPr>
              <a:t>financeknowledgegraph@finance.gov.au</a:t>
            </a:r>
            <a:r>
              <a:rPr lang="en-AU" sz="2000" dirty="0"/>
              <a:t> </a:t>
            </a:r>
          </a:p>
          <a:p>
            <a:pPr marL="457200" indent="-457200">
              <a:buFont typeface="Arial" panose="020B0604020202020204" pitchFamily="34" charset="0"/>
              <a:buChar char="•"/>
            </a:pPr>
            <a:endParaRPr lang="en-AU" dirty="0"/>
          </a:p>
        </p:txBody>
      </p:sp>
    </p:spTree>
    <p:extLst>
      <p:ext uri="{BB962C8B-B14F-4D97-AF65-F5344CB8AC3E}">
        <p14:creationId xmlns:p14="http://schemas.microsoft.com/office/powerpoint/2010/main" val="288099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1935521" y="384993"/>
            <a:ext cx="7496503" cy="838096"/>
          </a:xfrm>
        </p:spPr>
        <p:txBody>
          <a:bodyPr>
            <a:normAutofit/>
          </a:bodyPr>
          <a:lstStyle/>
          <a:p>
            <a:r>
              <a:rPr lang="en-AU" sz="3200" b="1" dirty="0">
                <a:solidFill>
                  <a:srgbClr val="000F46"/>
                </a:solidFill>
                <a:latin typeface="Georgia" panose="02040502050405020303" pitchFamily="18" charset="0"/>
              </a:rPr>
              <a:t>The Indigenous Data Network</a:t>
            </a:r>
            <a:br>
              <a:rPr lang="en-AU" sz="2400" dirty="0">
                <a:solidFill>
                  <a:srgbClr val="000F46"/>
                </a:solidFill>
                <a:latin typeface="Georgia" panose="02040502050405020303" pitchFamily="18" charset="0"/>
              </a:rPr>
            </a:br>
            <a:r>
              <a:rPr lang="en-AU" sz="1800" b="1" dirty="0">
                <a:solidFill>
                  <a:srgbClr val="000F46"/>
                </a:solidFill>
                <a:latin typeface="Georgia" panose="02040502050405020303" pitchFamily="18" charset="0"/>
              </a:rPr>
              <a:t>by Jamie </a:t>
            </a:r>
            <a:r>
              <a:rPr lang="en-AU" sz="1800" b="1" dirty="0" err="1">
                <a:solidFill>
                  <a:srgbClr val="000F46"/>
                </a:solidFill>
                <a:latin typeface="Georgia" panose="02040502050405020303" pitchFamily="18" charset="0"/>
              </a:rPr>
              <a:t>Feiss</a:t>
            </a:r>
            <a:r>
              <a:rPr lang="en-AU" sz="1800" b="1" dirty="0">
                <a:solidFill>
                  <a:srgbClr val="000F46"/>
                </a:solidFill>
                <a:latin typeface="Georgia" panose="02040502050405020303" pitchFamily="18" charset="0"/>
              </a:rPr>
              <a:t>, University of Melbourne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825624"/>
            <a:ext cx="10975428" cy="4816913"/>
          </a:xfrm>
        </p:spPr>
        <p:txBody>
          <a:bodyPr>
            <a:normAutofit fontScale="92500"/>
          </a:bodyPr>
          <a:lstStyle/>
          <a:p>
            <a:pPr marL="342900" indent="-342900">
              <a:buFont typeface="Arial" panose="020B0604020202020204" pitchFamily="34" charset="0"/>
              <a:buChar char="•"/>
            </a:pPr>
            <a:r>
              <a:rPr lang="en-AU" dirty="0">
                <a:solidFill>
                  <a:schemeClr val="tx2"/>
                </a:solidFill>
              </a:rPr>
              <a:t>The Indigenous Data Network (IDN) - </a:t>
            </a:r>
            <a:r>
              <a:rPr lang="en-AU" dirty="0">
                <a:hlinkClick r:id="rId3"/>
              </a:rPr>
              <a:t>https://idnau.org/</a:t>
            </a:r>
            <a:endParaRPr lang="en-AU" dirty="0"/>
          </a:p>
          <a:p>
            <a:pPr marL="558900" lvl="1" indent="-342900"/>
            <a:r>
              <a:rPr lang="en-AU" dirty="0">
                <a:solidFill>
                  <a:schemeClr val="tx2"/>
                </a:solidFill>
              </a:rPr>
              <a:t>Maintained in the University of Melbourne</a:t>
            </a:r>
          </a:p>
          <a:p>
            <a:pPr marL="558900" lvl="1" indent="-342900"/>
            <a:r>
              <a:rPr lang="en-AU" dirty="0">
                <a:solidFill>
                  <a:schemeClr val="tx2"/>
                </a:solidFill>
              </a:rPr>
              <a:t>A national network of researchers, organisations &amp; departments focused on Indigenous data governance</a:t>
            </a:r>
          </a:p>
          <a:p>
            <a:pPr marL="342900" indent="-342900">
              <a:buFont typeface="Arial" panose="020B0604020202020204" pitchFamily="34" charset="0"/>
              <a:buChar char="•"/>
            </a:pPr>
            <a:r>
              <a:rPr lang="en-AU" dirty="0">
                <a:solidFill>
                  <a:schemeClr val="tx2"/>
                </a:solidFill>
              </a:rPr>
              <a:t>The IDN data catalogue - </a:t>
            </a:r>
            <a:r>
              <a:rPr lang="en-AU" dirty="0">
                <a:hlinkClick r:id="rId4"/>
              </a:rPr>
              <a:t>https://data.idnau.org/</a:t>
            </a:r>
            <a:endParaRPr lang="en-AU" dirty="0"/>
          </a:p>
          <a:p>
            <a:pPr marL="558900" lvl="1" indent="-342900"/>
            <a:r>
              <a:rPr lang="en-AU" dirty="0">
                <a:solidFill>
                  <a:schemeClr val="tx2"/>
                </a:solidFill>
              </a:rPr>
              <a:t>A Linked Data API – displays catalogues, spatial datasets &amp; vocabularies in the IDN KG</a:t>
            </a:r>
          </a:p>
          <a:p>
            <a:pPr marL="558900" lvl="1" indent="-342900"/>
            <a:r>
              <a:rPr lang="en-AU" dirty="0">
                <a:solidFill>
                  <a:schemeClr val="tx2"/>
                </a:solidFill>
              </a:rPr>
              <a:t>FAIR &amp; CARE scoring of catalogue metadata</a:t>
            </a:r>
          </a:p>
          <a:p>
            <a:pPr marL="558900" lvl="1" indent="-342900"/>
            <a:r>
              <a:rPr lang="en-AU" dirty="0">
                <a:solidFill>
                  <a:schemeClr val="tx2"/>
                </a:solidFill>
              </a:rPr>
              <a:t>Geospatial search using the Loc-I framework</a:t>
            </a:r>
          </a:p>
          <a:p>
            <a:pPr marL="342900" indent="-342900">
              <a:buFont typeface="Arial" panose="020B0604020202020204" pitchFamily="34" charset="0"/>
              <a:buChar char="•"/>
            </a:pPr>
            <a:r>
              <a:rPr lang="en-AU" dirty="0">
                <a:solidFill>
                  <a:schemeClr val="tx2"/>
                </a:solidFill>
              </a:rPr>
              <a:t>The IDN metadata entry tool - </a:t>
            </a:r>
            <a:r>
              <a:rPr lang="en-AU" dirty="0">
                <a:hlinkClick r:id="rId5"/>
              </a:rPr>
              <a:t>https://idn-au.github.io/idn-metadata-creator/</a:t>
            </a:r>
            <a:endParaRPr lang="en-AU" dirty="0"/>
          </a:p>
          <a:p>
            <a:pPr marL="558900" lvl="1" indent="-342900"/>
            <a:r>
              <a:rPr lang="en-AU" dirty="0">
                <a:solidFill>
                  <a:schemeClr val="tx2"/>
                </a:solidFill>
              </a:rPr>
              <a:t>Educational tool – user-friendly form for creating metadata</a:t>
            </a:r>
          </a:p>
          <a:p>
            <a:pPr marL="558900" lvl="1" indent="-342900"/>
            <a:r>
              <a:rPr lang="en-AU" dirty="0">
                <a:solidFill>
                  <a:schemeClr val="tx2"/>
                </a:solidFill>
              </a:rPr>
              <a:t>Dynamic FAIR &amp; CARE scoring</a:t>
            </a:r>
          </a:p>
          <a:p>
            <a:pPr marL="558900" lvl="1" indent="-342900"/>
            <a:r>
              <a:rPr lang="en-AU" dirty="0">
                <a:solidFill>
                  <a:schemeClr val="tx2"/>
                </a:solidFill>
              </a:rPr>
              <a:t>RDF metadata generation</a:t>
            </a:r>
          </a:p>
        </p:txBody>
      </p:sp>
      <p:pic>
        <p:nvPicPr>
          <p:cNvPr id="7" name="Picture 6">
            <a:extLst>
              <a:ext uri="{FF2B5EF4-FFF2-40B4-BE49-F238E27FC236}">
                <a16:creationId xmlns:a16="http://schemas.microsoft.com/office/drawing/2014/main" id="{64FB8FEE-72A9-EDA0-666A-93CA2EA14BAA}"/>
              </a:ext>
            </a:extLst>
          </p:cNvPr>
          <p:cNvPicPr>
            <a:picLocks noChangeAspect="1"/>
          </p:cNvPicPr>
          <p:nvPr/>
        </p:nvPicPr>
        <p:blipFill>
          <a:blip r:embed="rId6"/>
          <a:stretch>
            <a:fillRect/>
          </a:stretch>
        </p:blipFill>
        <p:spPr>
          <a:xfrm>
            <a:off x="0" y="0"/>
            <a:ext cx="1935521" cy="1608083"/>
          </a:xfrm>
          <a:prstGeom prst="rect">
            <a:avLst/>
          </a:prstGeom>
        </p:spPr>
      </p:pic>
      <p:pic>
        <p:nvPicPr>
          <p:cNvPr id="1028" name="Picture 4">
            <a:extLst>
              <a:ext uri="{FF2B5EF4-FFF2-40B4-BE49-F238E27FC236}">
                <a16:creationId xmlns:a16="http://schemas.microsoft.com/office/drawing/2014/main" id="{DF33F197-E242-2718-6D2D-C079F78D3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7283" y="72204"/>
            <a:ext cx="1650561" cy="170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88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Cadastre and Addressing Modernisation Project</a:t>
            </a:r>
            <a:endParaRPr/>
          </a:p>
        </p:txBody>
      </p:sp>
      <p:sp>
        <p:nvSpPr>
          <p:cNvPr id="89" name="Google Shape;89;p20"/>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Edmond Chuc, Nicholas Car</a:t>
            </a:r>
            <a:endParaRPr/>
          </a:p>
        </p:txBody>
      </p:sp>
      <p:pic>
        <p:nvPicPr>
          <p:cNvPr id="2" name="Google Shape;58;p14">
            <a:extLst>
              <a:ext uri="{FF2B5EF4-FFF2-40B4-BE49-F238E27FC236}">
                <a16:creationId xmlns:a16="http://schemas.microsoft.com/office/drawing/2014/main" id="{10F404AD-43C0-75A0-9A7A-9CE77D0B5A90}"/>
              </a:ext>
            </a:extLst>
          </p:cNvPr>
          <p:cNvPicPr preferRelativeResize="0"/>
          <p:nvPr/>
        </p:nvPicPr>
        <p:blipFill>
          <a:blip r:embed="rId3">
            <a:alphaModFix/>
          </a:blip>
          <a:stretch>
            <a:fillRect/>
          </a:stretch>
        </p:blipFill>
        <p:spPr>
          <a:xfrm>
            <a:off x="0" y="5041429"/>
            <a:ext cx="3995324" cy="1627024"/>
          </a:xfrm>
          <a:prstGeom prst="rect">
            <a:avLst/>
          </a:prstGeom>
          <a:noFill/>
          <a:ln>
            <a:noFill/>
          </a:ln>
        </p:spPr>
      </p:pic>
      <p:sp>
        <p:nvSpPr>
          <p:cNvPr id="3" name="Google Shape;59;p14">
            <a:extLst>
              <a:ext uri="{FF2B5EF4-FFF2-40B4-BE49-F238E27FC236}">
                <a16:creationId xmlns:a16="http://schemas.microsoft.com/office/drawing/2014/main" id="{97BF19BF-BC1B-8BB9-5818-C5EC75D3511D}"/>
              </a:ext>
            </a:extLst>
          </p:cNvPr>
          <p:cNvSpPr txBox="1"/>
          <p:nvPr/>
        </p:nvSpPr>
        <p:spPr>
          <a:xfrm>
            <a:off x="221325" y="6400053"/>
            <a:ext cx="2540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a:solidFill>
                  <a:srgbClr val="3366FF"/>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https://kurrawong.ai</a:t>
            </a:r>
            <a:r>
              <a:rPr lang="en" sz="1700">
                <a:latin typeface="EB Garamond"/>
                <a:ea typeface="EB Garamond"/>
                <a:cs typeface="EB Garamond"/>
                <a:sym typeface="EB Garamond"/>
              </a:rPr>
              <a:t> </a:t>
            </a:r>
            <a:endParaRPr sz="1700">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Project</a:t>
            </a:r>
            <a:endParaRPr/>
          </a:p>
        </p:txBody>
      </p:sp>
      <p:sp>
        <p:nvSpPr>
          <p:cNvPr id="95" name="Google Shape;9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Queensland Department of Resources</a:t>
            </a:r>
            <a:endParaRPr/>
          </a:p>
          <a:p>
            <a:r>
              <a:rPr lang="en"/>
              <a:t>Project Goal: Modernise the Addressing system</a:t>
            </a:r>
            <a:endParaRPr/>
          </a:p>
          <a:p>
            <a:pPr marL="0" indent="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Challenge</a:t>
            </a:r>
            <a:endParaRPr/>
          </a:p>
        </p:txBody>
      </p:sp>
      <p:sp>
        <p:nvSpPr>
          <p:cNvPr id="101" name="Google Shape;101;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Aging technology</a:t>
            </a:r>
            <a:endParaRPr/>
          </a:p>
          <a:p>
            <a:r>
              <a:rPr lang="en"/>
              <a:t>Difficult to update existing data</a:t>
            </a:r>
            <a:endParaRPr/>
          </a:p>
          <a:p>
            <a:r>
              <a:rPr lang="en"/>
              <a:t>Fixed schema - not able to keep up with evolving business needs</a:t>
            </a:r>
            <a:endParaRPr/>
          </a:p>
          <a:p>
            <a:pPr marL="0" indent="0">
              <a:spcBef>
                <a:spcPts val="1600"/>
              </a:spcBef>
              <a:spcAft>
                <a:spcPts val="16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Conceptual Model</a:t>
            </a:r>
            <a:endParaRPr/>
          </a:p>
        </p:txBody>
      </p:sp>
      <p:sp>
        <p:nvSpPr>
          <p:cNvPr id="107" name="Google Shape;107;p23"/>
          <p:cNvSpPr txBox="1">
            <a:spLocks noGrp="1"/>
          </p:cNvSpPr>
          <p:nvPr>
            <p:ph type="body" idx="1"/>
          </p:nvPr>
        </p:nvSpPr>
        <p:spPr>
          <a:xfrm>
            <a:off x="415600" y="1536633"/>
            <a:ext cx="6130800" cy="4555200"/>
          </a:xfrm>
          <a:prstGeom prst="rect">
            <a:avLst/>
          </a:prstGeom>
        </p:spPr>
        <p:txBody>
          <a:bodyPr spcFirstLastPara="1" vert="horz" wrap="square" lIns="121900" tIns="121900" rIns="121900" bIns="121900" rtlCol="0" anchor="t" anchorCtr="0">
            <a:normAutofit/>
          </a:bodyPr>
          <a:lstStyle/>
          <a:p>
            <a:r>
              <a:rPr lang="en"/>
              <a:t>Alignment with</a:t>
            </a:r>
            <a:endParaRPr/>
          </a:p>
          <a:p>
            <a:pPr lvl="1"/>
            <a:r>
              <a:rPr lang="en"/>
              <a:t>National Address Strategy 2035</a:t>
            </a:r>
            <a:endParaRPr/>
          </a:p>
          <a:p>
            <a:pPr lvl="1"/>
            <a:r>
              <a:rPr lang="en"/>
              <a:t>and existing international address standards (ISO 19160-1)</a:t>
            </a:r>
            <a:endParaRPr/>
          </a:p>
          <a:p>
            <a:r>
              <a:rPr lang="en"/>
              <a:t>Candidate as a national address model</a:t>
            </a:r>
            <a:endParaRPr/>
          </a:p>
          <a:p>
            <a:r>
              <a:rPr lang="en"/>
              <a:t>A Semantic Web native model</a:t>
            </a:r>
            <a:endParaRPr/>
          </a:p>
          <a:p>
            <a:pPr lvl="1"/>
            <a:r>
              <a:rPr lang="en"/>
              <a:t>Best practices built-in (IRI as identifiers, interoperability, FAIR, etc.)</a:t>
            </a:r>
            <a:endParaRPr/>
          </a:p>
        </p:txBody>
      </p:sp>
      <p:pic>
        <p:nvPicPr>
          <p:cNvPr id="108" name="Google Shape;108;p23"/>
          <p:cNvPicPr preferRelativeResize="0"/>
          <p:nvPr/>
        </p:nvPicPr>
        <p:blipFill>
          <a:blip r:embed="rId3">
            <a:alphaModFix/>
          </a:blip>
          <a:stretch>
            <a:fillRect/>
          </a:stretch>
        </p:blipFill>
        <p:spPr>
          <a:xfrm>
            <a:off x="6450100" y="2049800"/>
            <a:ext cx="5455867" cy="2758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Relational system mapped to conceptual model</a:t>
            </a:r>
            <a:endParaRPr/>
          </a:p>
          <a:p>
            <a:r>
              <a:rPr lang="en"/>
              <a:t>Python data pipeline - Extract, Transform and Load (ETL)</a:t>
            </a:r>
            <a:endParaRPr/>
          </a:p>
          <a:p>
            <a:pPr lvl="1"/>
            <a:r>
              <a:rPr lang="en"/>
              <a:t>PostgreSQL</a:t>
            </a:r>
            <a:endParaRPr/>
          </a:p>
          <a:p>
            <a:pPr lvl="1"/>
            <a:r>
              <a:rPr lang="en"/>
              <a:t>Apache Spark (PySpark)</a:t>
            </a:r>
            <a:endParaRPr/>
          </a:p>
          <a:p>
            <a:pPr lvl="1"/>
            <a:r>
              <a:rPr lang="en"/>
              <a:t>Python RDFLib toolkit</a:t>
            </a:r>
            <a:endParaRPr/>
          </a:p>
          <a:p>
            <a:pPr lvl="1"/>
            <a:r>
              <a:rPr lang="en"/>
              <a:t>GraphDB (knowledge graph)</a:t>
            </a:r>
            <a:endParaRPr/>
          </a:p>
        </p:txBody>
      </p:sp>
      <p:sp>
        <p:nvSpPr>
          <p:cNvPr id="114" name="Google Shape;11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Physical Model Implementation</a:t>
            </a:r>
            <a:endParaRPr sz="2400">
              <a:solidFill>
                <a:schemeClr val="dk2"/>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Result</a:t>
            </a:r>
            <a:endParaRPr/>
          </a:p>
        </p:txBody>
      </p:sp>
      <p:sp>
        <p:nvSpPr>
          <p:cNvPr id="120" name="Google Shape;120;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3 million addresses + roads and geographical names (place names)</a:t>
            </a:r>
            <a:endParaRPr/>
          </a:p>
          <a:p>
            <a:pPr lvl="1"/>
            <a:r>
              <a:rPr lang="en"/>
              <a:t>Transformation time on a development laptop - ~2 hours</a:t>
            </a:r>
            <a:endParaRPr/>
          </a:p>
          <a:p>
            <a:pPr lvl="1"/>
            <a:r>
              <a:rPr lang="en"/>
              <a:t>Covered ~85% of the addresses on the initial pass</a:t>
            </a:r>
            <a:endParaRPr/>
          </a:p>
          <a:p>
            <a:r>
              <a:rPr lang="en"/>
              <a:t>Bulk data load into knowledge graph (GraphDB)</a:t>
            </a:r>
            <a:endParaRPr/>
          </a:p>
          <a:p>
            <a:pPr lvl="1"/>
            <a:r>
              <a:rPr lang="en"/>
              <a:t>~23 minutes bulk loading time</a:t>
            </a:r>
            <a:endParaRPr/>
          </a:p>
          <a:p>
            <a:r>
              <a:rPr lang="en"/>
              <a:t>Validate data using the SHACL standard</a:t>
            </a:r>
            <a:endParaRPr/>
          </a:p>
          <a:p>
            <a:r>
              <a:rPr lang="en"/>
              <a:t>Query data using SPARQL</a:t>
            </a:r>
            <a:endParaRPr/>
          </a:p>
          <a:p>
            <a:r>
              <a:rPr lang="en"/>
              <a:t>SPARQL Property Function extension in GraphDB - https://github.com/Kurrawong/graphdb-compound-naming-plugin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26" name="Google Shape;126;p26"/>
          <p:cNvPicPr preferRelativeResize="0"/>
          <p:nvPr/>
        </p:nvPicPr>
        <p:blipFill>
          <a:blip r:embed="rId3">
            <a:alphaModFix/>
          </a:blip>
          <a:stretch>
            <a:fillRect/>
          </a:stretch>
        </p:blipFill>
        <p:spPr>
          <a:xfrm>
            <a:off x="203201" y="1553800"/>
            <a:ext cx="11785601" cy="3855837"/>
          </a:xfrm>
          <a:prstGeom prst="rect">
            <a:avLst/>
          </a:prstGeom>
          <a:noFill/>
          <a:ln w="9525" cap="flat" cmpd="sng">
            <a:solidFill>
              <a:schemeClr val="dk2"/>
            </a:solidFill>
            <a:prstDash val="solid"/>
            <a:round/>
            <a:headEnd type="none" w="sm" len="sm"/>
            <a:tailEnd type="none" w="sm" len="sm"/>
          </a:ln>
        </p:spPr>
      </p:pic>
      <p:sp>
        <p:nvSpPr>
          <p:cNvPr id="127" name="Google Shape;127;p26"/>
          <p:cNvSpPr txBox="1"/>
          <p:nvPr/>
        </p:nvSpPr>
        <p:spPr>
          <a:xfrm>
            <a:off x="7976667" y="2440667"/>
            <a:ext cx="2282400" cy="4892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highlight>
                  <a:schemeClr val="accent6"/>
                </a:highlight>
              </a:rPr>
              <a:t>Full text search UI</a:t>
            </a:r>
            <a:endParaRPr sz="2400">
              <a:highlight>
                <a:schemeClr val="accent6"/>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33" name="Google Shape;133;p27"/>
          <p:cNvPicPr preferRelativeResize="0"/>
          <p:nvPr/>
        </p:nvPicPr>
        <p:blipFill>
          <a:blip r:embed="rId3">
            <a:alphaModFix/>
          </a:blip>
          <a:stretch>
            <a:fillRect/>
          </a:stretch>
        </p:blipFill>
        <p:spPr>
          <a:xfrm>
            <a:off x="2161200" y="1356967"/>
            <a:ext cx="7869600" cy="4852733"/>
          </a:xfrm>
          <a:prstGeom prst="rect">
            <a:avLst/>
          </a:prstGeom>
          <a:noFill/>
          <a:ln w="9525" cap="flat" cmpd="sng">
            <a:solidFill>
              <a:schemeClr val="dk2"/>
            </a:solidFill>
            <a:prstDash val="solid"/>
            <a:round/>
            <a:headEnd type="none" w="sm" len="sm"/>
            <a:tailEnd type="none" w="sm" len="sm"/>
          </a:ln>
        </p:spPr>
      </p:pic>
      <p:sp>
        <p:nvSpPr>
          <p:cNvPr id="134" name="Google Shape;134;p27"/>
          <p:cNvSpPr txBox="1"/>
          <p:nvPr/>
        </p:nvSpPr>
        <p:spPr>
          <a:xfrm>
            <a:off x="7659533" y="2688700"/>
            <a:ext cx="3616000" cy="1938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View of the Address in different forms</a:t>
            </a:r>
            <a:endParaRPr sz="2400">
              <a:highlight>
                <a:schemeClr val="accent6"/>
              </a:highlight>
            </a:endParaRPr>
          </a:p>
          <a:p>
            <a:pPr marL="609585" indent="-423323">
              <a:buSzPts val="1400"/>
              <a:buAutoNum type="arabicPeriod"/>
            </a:pPr>
            <a:r>
              <a:rPr lang="en" sz="2400">
                <a:highlight>
                  <a:schemeClr val="accent6"/>
                </a:highlight>
              </a:rPr>
              <a:t>One-liner</a:t>
            </a:r>
            <a:endParaRPr sz="2400">
              <a:highlight>
                <a:schemeClr val="accent6"/>
              </a:highlight>
            </a:endParaRPr>
          </a:p>
          <a:p>
            <a:pPr marL="609585" indent="-423323">
              <a:buSzPts val="1400"/>
              <a:buAutoNum type="arabicPeriod"/>
            </a:pPr>
            <a:r>
              <a:rPr lang="en" sz="2400">
                <a:highlight>
                  <a:schemeClr val="accent6"/>
                </a:highlight>
              </a:rPr>
              <a:t>Multi-line</a:t>
            </a:r>
            <a:endParaRPr sz="2400">
              <a:highlight>
                <a:schemeClr val="accent6"/>
              </a:highlight>
            </a:endParaRPr>
          </a:p>
          <a:p>
            <a:pPr marL="609585" indent="-423323">
              <a:buSzPts val="1400"/>
              <a:buAutoNum type="arabicPeriod"/>
            </a:pPr>
            <a:r>
              <a:rPr lang="en" sz="2400">
                <a:highlight>
                  <a:schemeClr val="accent6"/>
                </a:highlight>
              </a:rPr>
              <a:t>Pulling info from external system</a:t>
            </a:r>
            <a:endParaRPr sz="2400">
              <a:highlight>
                <a:schemeClr val="accent6"/>
              </a:highlight>
            </a:endParaRPr>
          </a:p>
        </p:txBody>
      </p:sp>
      <p:cxnSp>
        <p:nvCxnSpPr>
          <p:cNvPr id="135" name="Google Shape;135;p27"/>
          <p:cNvCxnSpPr/>
          <p:nvPr/>
        </p:nvCxnSpPr>
        <p:spPr>
          <a:xfrm rot="10800000">
            <a:off x="6520900" y="2173800"/>
            <a:ext cx="1303200" cy="1372800"/>
          </a:xfrm>
          <a:prstGeom prst="straightConnector1">
            <a:avLst/>
          </a:prstGeom>
          <a:noFill/>
          <a:ln w="9525" cap="flat" cmpd="sng">
            <a:solidFill>
              <a:schemeClr val="dk2"/>
            </a:solidFill>
            <a:prstDash val="solid"/>
            <a:round/>
            <a:headEnd type="none" w="med" len="med"/>
            <a:tailEnd type="triangle" w="med" len="med"/>
          </a:ln>
        </p:spPr>
      </p:cxnSp>
      <p:sp>
        <p:nvSpPr>
          <p:cNvPr id="136" name="Google Shape;136;p27"/>
          <p:cNvSpPr/>
          <p:nvPr/>
        </p:nvSpPr>
        <p:spPr>
          <a:xfrm>
            <a:off x="2249967" y="1665233"/>
            <a:ext cx="5574000" cy="45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37" name="Google Shape;137;p27"/>
          <p:cNvSpPr/>
          <p:nvPr/>
        </p:nvSpPr>
        <p:spPr>
          <a:xfrm>
            <a:off x="2249967" y="2567600"/>
            <a:ext cx="3559200" cy="521200"/>
          </a:xfrm>
          <a:prstGeom prst="rect">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cxnSp>
        <p:nvCxnSpPr>
          <p:cNvPr id="138" name="Google Shape;138;p27"/>
          <p:cNvCxnSpPr/>
          <p:nvPr/>
        </p:nvCxnSpPr>
        <p:spPr>
          <a:xfrm rot="10800000">
            <a:off x="5917600" y="2910967"/>
            <a:ext cx="1919200" cy="870800"/>
          </a:xfrm>
          <a:prstGeom prst="straightConnector1">
            <a:avLst/>
          </a:prstGeom>
          <a:noFill/>
          <a:ln w="9525" cap="flat" cmpd="sng">
            <a:solidFill>
              <a:schemeClr val="dk2"/>
            </a:solidFill>
            <a:prstDash val="solid"/>
            <a:round/>
            <a:headEnd type="none" w="med" len="med"/>
            <a:tailEnd type="triangle" w="med" len="med"/>
          </a:ln>
        </p:spPr>
      </p:cxnSp>
      <p:cxnSp>
        <p:nvCxnSpPr>
          <p:cNvPr id="139" name="Google Shape;139;p27"/>
          <p:cNvCxnSpPr/>
          <p:nvPr/>
        </p:nvCxnSpPr>
        <p:spPr>
          <a:xfrm flipH="1">
            <a:off x="5898467" y="4099533"/>
            <a:ext cx="1932000" cy="52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Operating the existing infrastructure</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609585" indent="-457189"/>
            <a:r>
              <a:rPr lang="en-GB" b="0"/>
              <a:t>ARDC Services team now monitor the Registry (a.k.a. Catalogue, </a:t>
            </a:r>
            <a:r>
              <a:rPr lang="en-GB" b="0" u="sng">
                <a:solidFill>
                  <a:schemeClr val="hlink"/>
                </a:solidFill>
                <a:hlinkClick r:id="rId3"/>
              </a:rPr>
              <a:t>https://catalogue.linked.data.gov.au/</a:t>
            </a:r>
            <a:r>
              <a:rPr lang="en-GB" b="0"/>
              <a:t>)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b="0" u="sng">
                <a:solidFill>
                  <a:schemeClr val="hlink"/>
                </a:solidFill>
                <a:hlinkClick r:id="rId4"/>
              </a:rPr>
              <a:t>https://github.com/AGLDWG/pid-proxy/commits/staging</a:t>
            </a:r>
            <a:r>
              <a:rPr lang="en-GB" b="0"/>
              <a:t>).</a:t>
            </a:r>
            <a:endParaRPr b="0"/>
          </a:p>
          <a:p>
            <a:pPr marL="609585" indent="-457189">
              <a:spcBef>
                <a:spcPts val="400"/>
              </a:spcBef>
            </a:pPr>
            <a:r>
              <a:rPr lang="en-GB" b="0"/>
              <a:t>Improved “tombstoning” of legacy hosts (environment.data.gov.au, etc.).</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Solution - Demonstration and Testing</a:t>
            </a:r>
            <a:endParaRPr/>
          </a:p>
        </p:txBody>
      </p:sp>
      <p:pic>
        <p:nvPicPr>
          <p:cNvPr id="145" name="Google Shape;145;p28"/>
          <p:cNvPicPr preferRelativeResize="0"/>
          <p:nvPr/>
        </p:nvPicPr>
        <p:blipFill>
          <a:blip r:embed="rId3">
            <a:alphaModFix/>
          </a:blip>
          <a:stretch>
            <a:fillRect/>
          </a:stretch>
        </p:blipFill>
        <p:spPr>
          <a:xfrm>
            <a:off x="1138767" y="1356967"/>
            <a:ext cx="9914464" cy="4966900"/>
          </a:xfrm>
          <a:prstGeom prst="rect">
            <a:avLst/>
          </a:prstGeom>
          <a:noFill/>
          <a:ln w="9525" cap="flat" cmpd="sng">
            <a:solidFill>
              <a:schemeClr val="dk2"/>
            </a:solidFill>
            <a:prstDash val="solid"/>
            <a:round/>
            <a:headEnd type="none" w="sm" len="sm"/>
            <a:tailEnd type="none" w="sm" len="sm"/>
          </a:ln>
        </p:spPr>
      </p:pic>
      <p:sp>
        <p:nvSpPr>
          <p:cNvPr id="146" name="Google Shape;146;p28"/>
          <p:cNvSpPr txBox="1"/>
          <p:nvPr/>
        </p:nvSpPr>
        <p:spPr>
          <a:xfrm>
            <a:off x="8193400" y="4042367"/>
            <a:ext cx="3431600" cy="8264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 sz="2400">
                <a:highlight>
                  <a:schemeClr val="accent6"/>
                </a:highlight>
              </a:rPr>
              <a:t>Directed graph view of the address with its relationships</a:t>
            </a:r>
            <a:endParaRPr sz="2400">
              <a:highlight>
                <a:schemeClr val="accent6"/>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 you</a:t>
            </a:r>
            <a:endParaRPr/>
          </a:p>
        </p:txBody>
      </p:sp>
      <p:sp>
        <p:nvSpPr>
          <p:cNvPr id="152" name="Google Shape;152;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KurrawongAI - </a:t>
            </a:r>
            <a:r>
              <a:rPr lang="en" u="sng">
                <a:solidFill>
                  <a:schemeClr val="hlink"/>
                </a:solidFill>
                <a:hlinkClick r:id="rId3"/>
              </a:rPr>
              <a:t>info@kurrawong.ai</a:t>
            </a:r>
            <a:r>
              <a:rPr lang="en"/>
              <a:t> </a:t>
            </a:r>
            <a:endParaRPr/>
          </a:p>
          <a:p>
            <a:pPr marL="0" indent="0">
              <a:spcBef>
                <a:spcPts val="1600"/>
              </a:spcBef>
              <a:spcAft>
                <a:spcPts val="1600"/>
              </a:spcAft>
              <a:buNone/>
            </a:pPr>
            <a:r>
              <a:rPr lang="en"/>
              <a:t>For more information - </a:t>
            </a:r>
            <a:r>
              <a:rPr lang="en" u="sng">
                <a:solidFill>
                  <a:schemeClr val="hlink"/>
                </a:solidFill>
                <a:hlinkClick r:id="rId4"/>
              </a:rPr>
              <a:t>https://kurrawong.ai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pPr marL="0" indent="0">
              <a:buNone/>
            </a:pPr>
            <a:r>
              <a:rPr lang="en-AU" sz="4400" i="1" dirty="0"/>
              <a:t>Thanks to all the presenters and the audience</a:t>
            </a:r>
          </a:p>
          <a:p>
            <a:pPr marL="0" indent="0">
              <a:buNone/>
            </a:pPr>
            <a:endParaRPr lang="en-AU" sz="4400" i="1" dirty="0"/>
          </a:p>
          <a:p>
            <a:pPr marL="0" indent="0">
              <a:buNone/>
            </a:pPr>
            <a:r>
              <a:rPr lang="en-AU" sz="4400" dirty="0"/>
              <a:t>Questions?</a:t>
            </a:r>
          </a:p>
          <a:p>
            <a:pPr marL="0" indent="0">
              <a:buNone/>
            </a:pPr>
            <a:endParaRPr lang="en-AU" sz="2800" i="1"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dirty="0">
                <a:solidFill>
                  <a:schemeClr val="bg2">
                    <a:lumMod val="75000"/>
                  </a:schemeClr>
                </a:solidFill>
              </a:rPr>
              <a:t>Australian Government Linked Data Working Group</a:t>
            </a:r>
          </a:p>
          <a:p>
            <a:r>
              <a:rPr lang="en-AU" b="0" dirty="0">
                <a:solidFill>
                  <a:schemeClr val="bg2">
                    <a:lumMod val="75000"/>
                  </a:schemeClr>
                </a:solidFill>
              </a:rPr>
              <a:t>2023 Linked Data Showcase  (https://linked.data.gov.au)</a:t>
            </a: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24069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Developing new infrastructure</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609585" indent="-457189"/>
            <a:r>
              <a:rPr lang="en-GB" b="0"/>
              <a:t>Coming soon: new WG mailing list (replacing CSIRO Mailman) and co-chairs address.</a:t>
            </a:r>
            <a:endParaRPr b="0"/>
          </a:p>
          <a:p>
            <a:pPr marL="609585" indent="-457189">
              <a:spcBef>
                <a:spcPts val="400"/>
              </a:spcBef>
            </a:pPr>
            <a:r>
              <a:rPr lang="en-GB" b="0"/>
              <a:t>Registry: preparing for migration to Drupal 10 (and 11).</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t>Linked Data for Digital Humanities</a:t>
            </a:r>
            <a:br>
              <a:rPr lang="en-AU" dirty="0"/>
            </a:br>
            <a:r>
              <a:rPr lang="en-AU" sz="2000" dirty="0" err="1"/>
              <a:t>Terhi</a:t>
            </a:r>
            <a:r>
              <a:rPr lang="en-AU" sz="2000" dirty="0"/>
              <a:t> </a:t>
            </a:r>
            <a:r>
              <a:rPr lang="en-AU" sz="2000" dirty="0" err="1"/>
              <a:t>Nurmikko</a:t>
            </a:r>
            <a:r>
              <a:rPr lang="en-AU" sz="2000" dirty="0"/>
              <a:t>-Fuller </a:t>
            </a:r>
            <a:r>
              <a:rPr lang="en-AU" sz="1200" dirty="0"/>
              <a:t>(</a:t>
            </a:r>
            <a:r>
              <a:rPr lang="en-AU" sz="1200" u="sng" kern="0" dirty="0">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https://orcid.org/0000-0002-0688-3006</a:t>
            </a:r>
            <a:r>
              <a:rPr lang="en-AU" sz="1200" dirty="0"/>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normAutofit fontScale="55000" lnSpcReduction="20000"/>
          </a:bodyPr>
          <a:lstStyle/>
          <a:p>
            <a:pPr marL="0" indent="0">
              <a:buNone/>
            </a:pPr>
            <a:r>
              <a:rPr lang="en-AU" sz="5900" dirty="0"/>
              <a:t>National PID Strategy</a:t>
            </a:r>
            <a:br>
              <a:rPr lang="en-AU" dirty="0"/>
            </a:br>
            <a:r>
              <a:rPr lang="en-AU" sz="4200" dirty="0"/>
              <a:t>(Australian Research Data Commons)</a:t>
            </a:r>
          </a:p>
          <a:p>
            <a:pPr marL="0" indent="0">
              <a:buNone/>
            </a:pPr>
            <a:r>
              <a:rPr lang="en-AU" sz="2900" b="1" dirty="0"/>
              <a:t>What is the vision?</a:t>
            </a:r>
          </a:p>
          <a:p>
            <a:pPr marL="0" indent="0">
              <a:buNone/>
            </a:pPr>
            <a:r>
              <a:rPr lang="en-AU" dirty="0"/>
              <a:t>The vision is to accelerate Australian research quality, efficiency and impact through universal use of connected persistent</a:t>
            </a:r>
          </a:p>
          <a:p>
            <a:pPr marL="0" indent="0">
              <a:buNone/>
            </a:pPr>
            <a:r>
              <a:rPr lang="en-AU" dirty="0"/>
              <a:t>identifiers, realised through a national conversation to create a strategy that delivers shared value for all stakeholders and a</a:t>
            </a:r>
          </a:p>
          <a:p>
            <a:pPr marL="0" indent="0">
              <a:buNone/>
            </a:pPr>
            <a:r>
              <a:rPr lang="en-AU" dirty="0"/>
              <a:t>Roadmap built upon shared action and accountability</a:t>
            </a:r>
          </a:p>
          <a:p>
            <a:pPr marL="0" indent="0">
              <a:buNone/>
            </a:pPr>
            <a:r>
              <a:rPr lang="en-AU" b="1" dirty="0"/>
              <a:t>How will this be achieved?</a:t>
            </a:r>
          </a:p>
          <a:p>
            <a:pPr marL="0" indent="0">
              <a:buNone/>
            </a:pPr>
            <a:r>
              <a:rPr lang="en-AU" dirty="0"/>
              <a:t>The National PID Strategy and Roadmap are being developed through an open, consultative and transparent process that</a:t>
            </a:r>
          </a:p>
          <a:p>
            <a:pPr marL="0" indent="0">
              <a:buNone/>
            </a:pPr>
            <a:r>
              <a:rPr lang="en-AU" dirty="0"/>
              <a:t>enhances collaboration and facilitates results that benefit all stakeholders. The open consultation process is coordinated by</a:t>
            </a:r>
          </a:p>
          <a:p>
            <a:pPr marL="0" indent="0">
              <a:buNone/>
            </a:pPr>
            <a:r>
              <a:rPr lang="en-AU" dirty="0"/>
              <a:t>ARDC with strategic input from the National PID Strategy Taskforce , supported by working groups 3 and open workshops. It</a:t>
            </a:r>
          </a:p>
          <a:p>
            <a:pPr marL="0" indent="0">
              <a:buNone/>
            </a:pPr>
            <a:r>
              <a:rPr lang="en-AU" dirty="0"/>
              <a:t>includes a publicly available draft strategy, open submissions, collaborative roadmap development, targeted stakeholder</a:t>
            </a:r>
          </a:p>
          <a:p>
            <a:pPr marL="0" indent="0">
              <a:buNone/>
            </a:pPr>
            <a:r>
              <a:rPr lang="en-AU" dirty="0"/>
              <a:t>engagement plus events and information open to all.</a:t>
            </a:r>
          </a:p>
          <a:p>
            <a:pPr marL="0" indent="0">
              <a:buNone/>
            </a:pPr>
            <a:r>
              <a:rPr lang="en-AU" b="1" dirty="0"/>
              <a:t>Get involved?</a:t>
            </a:r>
          </a:p>
          <a:p>
            <a:pPr marL="0" indent="0">
              <a:buNone/>
            </a:pPr>
            <a:r>
              <a:rPr lang="en-AU" dirty="0">
                <a:solidFill>
                  <a:srgbClr val="851902"/>
                </a:solidFill>
                <a:hlinkClick r:id="rId3"/>
              </a:rPr>
              <a:t>https://ardc.edu.au/project/australian-national-persistent-identifier-pid-strategy-and-roadmap/</a:t>
            </a:r>
            <a:r>
              <a:rPr lang="en-AU" dirty="0">
                <a:solidFill>
                  <a:srgbClr val="851902"/>
                </a:solidFill>
              </a:rPr>
              <a:t> </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E7E6E6">
                    <a:lumMod val="75000"/>
                  </a:srgbClr>
                </a:solidFill>
                <a:effectLst/>
                <a:uLnTx/>
                <a:uFillTx/>
                <a:latin typeface="Arial" panose="020B0604020202020204" pitchFamily="34" charset="0"/>
                <a:ea typeface="+mn-ea"/>
                <a:cs typeface="+mn-cs"/>
              </a:rPr>
              <a:t>Australian Government Linked Data Working Group – 2023 Linked Data Showcase  (https://linked.data.gov.au)</a:t>
            </a:r>
            <a:endParaRPr kumimoji="0" lang="en-AU" sz="1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mn-ea"/>
              <a:cs typeface="+mn-cs"/>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pic>
        <p:nvPicPr>
          <p:cNvPr id="7" name="Picture 6">
            <a:extLst>
              <a:ext uri="{FF2B5EF4-FFF2-40B4-BE49-F238E27FC236}">
                <a16:creationId xmlns:a16="http://schemas.microsoft.com/office/drawing/2014/main" id="{E0757FB0-A0A5-512E-3A91-FF2CEB67FA77}"/>
              </a:ext>
            </a:extLst>
          </p:cNvPr>
          <p:cNvPicPr>
            <a:picLocks noChangeAspect="1"/>
          </p:cNvPicPr>
          <p:nvPr/>
        </p:nvPicPr>
        <p:blipFill>
          <a:blip r:embed="rId5"/>
          <a:stretch>
            <a:fillRect/>
          </a:stretch>
        </p:blipFill>
        <p:spPr>
          <a:xfrm>
            <a:off x="8550677" y="1536613"/>
            <a:ext cx="1823085" cy="1131570"/>
          </a:xfrm>
          <a:prstGeom prst="rect">
            <a:avLst/>
          </a:prstGeom>
        </p:spPr>
      </p:pic>
    </p:spTree>
    <p:extLst>
      <p:ext uri="{BB962C8B-B14F-4D97-AF65-F5344CB8AC3E}">
        <p14:creationId xmlns:p14="http://schemas.microsoft.com/office/powerpoint/2010/main" val="3922954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inance 3 Citrus">
  <a:themeElements>
    <a:clrScheme name="Custom 4">
      <a:dk1>
        <a:sysClr val="windowText" lastClr="000000"/>
      </a:dk1>
      <a:lt1>
        <a:sysClr val="window" lastClr="FFFFFF"/>
      </a:lt1>
      <a:dk2>
        <a:srgbClr val="1C1C1C"/>
      </a:dk2>
      <a:lt2>
        <a:srgbClr val="E2E3E2"/>
      </a:lt2>
      <a:accent1>
        <a:srgbClr val="9CDBD9"/>
      </a:accent1>
      <a:accent2>
        <a:srgbClr val="B4B5DF"/>
      </a:accent2>
      <a:accent3>
        <a:srgbClr val="ECBAA8"/>
      </a:accent3>
      <a:accent4>
        <a:srgbClr val="F6EB61"/>
      </a:accent4>
      <a:accent5>
        <a:srgbClr val="64CCC9"/>
      </a:accent5>
      <a:accent6>
        <a:srgbClr val="9595D2"/>
      </a:accent6>
      <a:hlink>
        <a:srgbClr val="E8927C"/>
      </a:hlink>
      <a:folHlink>
        <a:srgbClr val="FFD1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e 3 Citrus" id="{E7A3E519-A6CF-44BD-9AA9-8D9D4B5E1373}" vid="{22506707-1C05-45A7-8620-DD4EAAB43FF8}"/>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TotalTime>
  <Words>4241</Words>
  <Application>Microsoft Office PowerPoint</Application>
  <PresentationFormat>Widescreen</PresentationFormat>
  <Paragraphs>509</Paragraphs>
  <Slides>52</Slides>
  <Notes>52</Notes>
  <HiddenSlides>0</HiddenSlides>
  <MMClips>0</MMClips>
  <ScaleCrop>false</ScaleCrop>
  <HeadingPairs>
    <vt:vector size="6" baseType="variant">
      <vt:variant>
        <vt:lpstr>Fonts Used</vt:lpstr>
      </vt:variant>
      <vt:variant>
        <vt:i4>20</vt:i4>
      </vt:variant>
      <vt:variant>
        <vt:lpstr>Theme</vt:lpstr>
      </vt:variant>
      <vt:variant>
        <vt:i4>8</vt:i4>
      </vt:variant>
      <vt:variant>
        <vt:lpstr>Slide Titles</vt:lpstr>
      </vt:variant>
      <vt:variant>
        <vt:i4>52</vt:i4>
      </vt:variant>
    </vt:vector>
  </HeadingPairs>
  <TitlesOfParts>
    <vt:vector size="80" baseType="lpstr">
      <vt:lpstr>Abadi</vt:lpstr>
      <vt:lpstr>Arial</vt:lpstr>
      <vt:lpstr>Calibri</vt:lpstr>
      <vt:lpstr>Calibri Light</vt:lpstr>
      <vt:lpstr>Candara</vt:lpstr>
      <vt:lpstr>Consolas</vt:lpstr>
      <vt:lpstr>Courier New</vt:lpstr>
      <vt:lpstr>EB Garamond</vt:lpstr>
      <vt:lpstr>Georgia</vt:lpstr>
      <vt:lpstr>Open Sans</vt:lpstr>
      <vt:lpstr>Poppins Medium</vt:lpstr>
      <vt:lpstr>Poppins SemiBold</vt:lpstr>
      <vt:lpstr>Sofia Pro</vt:lpstr>
      <vt:lpstr>Sofia Pro Extra Light</vt:lpstr>
      <vt:lpstr>Sofia Pro Light</vt:lpstr>
      <vt:lpstr>Söhne</vt:lpstr>
      <vt:lpstr>Symbol</vt:lpstr>
      <vt:lpstr>Tahoma</vt:lpstr>
      <vt:lpstr>Times New Roman</vt:lpstr>
      <vt:lpstr>Wingdings</vt:lpstr>
      <vt:lpstr>Office Theme</vt:lpstr>
      <vt:lpstr>1_Office Theme</vt:lpstr>
      <vt:lpstr>2_Office Theme</vt:lpstr>
      <vt:lpstr>ANUPowerpointTemplate2010</vt:lpstr>
      <vt:lpstr>Custom Design</vt:lpstr>
      <vt:lpstr>1_ARDC PRESENTATION SLIDES</vt:lpstr>
      <vt:lpstr>3_Office Theme</vt:lpstr>
      <vt:lpstr>Finance 3 Citrus</vt:lpstr>
      <vt:lpstr>Australian Government  Linked Data Working Group 2023 Linked Data Showcase</vt:lpstr>
      <vt:lpstr>Australian Government Linked Data Working Group 2023 Linked Data Showcase</vt:lpstr>
      <vt:lpstr>Australian Government Linked Data Working Group 2023 Linked Data Showcase</vt:lpstr>
      <vt:lpstr>AGLDWG Linked Data IRI Service Status report for 2023 AGM, 2023-09-14  Richard Walker</vt:lpstr>
      <vt:lpstr>Operating the existing infrastructure</vt:lpstr>
      <vt:lpstr>Developing new infrastructure</vt:lpstr>
      <vt:lpstr>PowerPoint Presentation</vt:lpstr>
      <vt:lpstr>Australian Government Linked Data Working Group 2023 Linked Data Showcase</vt:lpstr>
      <vt:lpstr>Australian Government Linked Data Working Group 2023 Linked Data Showcase</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Finance KG and structure.gov.au</vt:lpstr>
      <vt:lpstr>Finance KG project update</vt:lpstr>
      <vt:lpstr>The Indigenous Data Network by Jamie Feiss, University of Melbourne</vt:lpstr>
      <vt:lpstr>Cadastre and Addressing Modernisation Project</vt:lpstr>
      <vt:lpstr>Project</vt:lpstr>
      <vt:lpstr>Challenge</vt:lpstr>
      <vt:lpstr>Solution - Conceptual Model</vt:lpstr>
      <vt:lpstr>Solution - Physical Model Implementation</vt:lpstr>
      <vt:lpstr>Solution - Result</vt:lpstr>
      <vt:lpstr>Solution - Demonstration and Testing</vt:lpstr>
      <vt:lpstr>Solution - Demonstration and Testing</vt:lpstr>
      <vt:lpstr>Solution - Demonstration and Testing</vt:lpstr>
      <vt:lpstr>Thank you</vt:lpstr>
      <vt:lpstr>Australian Government Linked Data Working Group 2023 Linked Data Showcase</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John Machin</cp:lastModifiedBy>
  <cp:revision>7</cp:revision>
  <dcterms:created xsi:type="dcterms:W3CDTF">2023-09-07T22:23:14Z</dcterms:created>
  <dcterms:modified xsi:type="dcterms:W3CDTF">2023-09-13T23:51:09Z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